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257" r:id="rId3"/>
    <p:sldId id="286" r:id="rId4"/>
    <p:sldId id="358" r:id="rId5"/>
    <p:sldId id="359" r:id="rId6"/>
    <p:sldId id="360" r:id="rId7"/>
    <p:sldId id="302" r:id="rId8"/>
    <p:sldId id="361" r:id="rId9"/>
    <p:sldId id="290" r:id="rId10"/>
    <p:sldId id="363" r:id="rId11"/>
    <p:sldId id="362" r:id="rId12"/>
    <p:sldId id="304" r:id="rId13"/>
    <p:sldId id="303" r:id="rId14"/>
    <p:sldId id="307" r:id="rId15"/>
    <p:sldId id="308" r:id="rId16"/>
    <p:sldId id="309" r:id="rId17"/>
    <p:sldId id="310" r:id="rId18"/>
    <p:sldId id="311" r:id="rId19"/>
    <p:sldId id="312" r:id="rId20"/>
    <p:sldId id="313" r:id="rId21"/>
    <p:sldId id="314" r:id="rId22"/>
    <p:sldId id="291" r:id="rId23"/>
    <p:sldId id="305" r:id="rId24"/>
    <p:sldId id="306" r:id="rId25"/>
    <p:sldId id="315" r:id="rId26"/>
    <p:sldId id="292" r:id="rId27"/>
    <p:sldId id="289" r:id="rId28"/>
    <p:sldId id="316" r:id="rId29"/>
    <p:sldId id="318" r:id="rId30"/>
    <p:sldId id="319" r:id="rId31"/>
    <p:sldId id="320" r:id="rId32"/>
    <p:sldId id="321" r:id="rId33"/>
    <p:sldId id="322" r:id="rId34"/>
    <p:sldId id="365" r:id="rId35"/>
    <p:sldId id="294" r:id="rId36"/>
    <p:sldId id="327" r:id="rId37"/>
    <p:sldId id="295" r:id="rId38"/>
    <p:sldId id="329" r:id="rId39"/>
    <p:sldId id="332" r:id="rId40"/>
    <p:sldId id="333" r:id="rId41"/>
    <p:sldId id="323" r:id="rId42"/>
    <p:sldId id="366" r:id="rId43"/>
    <p:sldId id="324" r:id="rId44"/>
    <p:sldId id="373" r:id="rId45"/>
    <p:sldId id="374" r:id="rId46"/>
    <p:sldId id="375" r:id="rId47"/>
    <p:sldId id="376" r:id="rId48"/>
    <p:sldId id="377" r:id="rId49"/>
    <p:sldId id="378" r:id="rId50"/>
    <p:sldId id="379" r:id="rId51"/>
    <p:sldId id="380" r:id="rId52"/>
    <p:sldId id="381" r:id="rId53"/>
    <p:sldId id="273" r:id="rId54"/>
    <p:sldId id="382" r:id="rId55"/>
    <p:sldId id="301" r:id="rId56"/>
    <p:sldId id="387" r:id="rId57"/>
    <p:sldId id="383" r:id="rId58"/>
    <p:sldId id="384" r:id="rId59"/>
    <p:sldId id="385" r:id="rId60"/>
    <p:sldId id="386" r:id="rId61"/>
    <p:sldId id="328" r:id="rId62"/>
    <p:sldId id="296" r:id="rId63"/>
    <p:sldId id="335" r:id="rId64"/>
    <p:sldId id="334" r:id="rId65"/>
    <p:sldId id="298" r:id="rId66"/>
    <p:sldId id="340" r:id="rId67"/>
    <p:sldId id="339" r:id="rId68"/>
    <p:sldId id="341" r:id="rId69"/>
    <p:sldId id="342" r:id="rId70"/>
    <p:sldId id="343" r:id="rId71"/>
    <p:sldId id="344" r:id="rId72"/>
    <p:sldId id="345" r:id="rId73"/>
    <p:sldId id="368" r:id="rId74"/>
    <p:sldId id="371" r:id="rId75"/>
    <p:sldId id="372" r:id="rId76"/>
    <p:sldId id="336" r:id="rId77"/>
    <p:sldId id="299" r:id="rId78"/>
    <p:sldId id="349" r:id="rId79"/>
    <p:sldId id="348" r:id="rId80"/>
    <p:sldId id="347" r:id="rId81"/>
    <p:sldId id="300" r:id="rId82"/>
    <p:sldId id="346" r:id="rId8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256"/>
            <p14:sldId id="257"/>
          </p14:sldIdLst>
        </p14:section>
        <p14:section name="1. The list type" id="{4AF0CB7F-A56B-4CBF-ABF5-F2BF91246606}">
          <p14:sldIdLst>
            <p14:sldId id="286"/>
          </p14:sldIdLst>
        </p14:section>
        <p14:section name="2. Length of a list" id="{4B96C9F4-57C2-49B7-ADE2-EF975DF2544B}">
          <p14:sldIdLst>
            <p14:sldId id="358"/>
          </p14:sldIdLst>
        </p14:section>
        <p14:section name="3. Indexing elements of a list" id="{EBFA754E-CCA3-4222-8EE7-954B46B0FE99}">
          <p14:sldIdLst>
            <p14:sldId id="359"/>
            <p14:sldId id="360"/>
            <p14:sldId id="302"/>
          </p14:sldIdLst>
        </p14:section>
        <p14:section name="4. Slicing lists" id="{07FA9B27-D595-4FC9-99DE-41EC5221194D}">
          <p14:sldIdLst>
            <p14:sldId id="361"/>
            <p14:sldId id="290"/>
            <p14:sldId id="363"/>
            <p14:sldId id="362"/>
            <p14:sldId id="304"/>
            <p14:sldId id="303"/>
            <p14:sldId id="307"/>
            <p14:sldId id="308"/>
            <p14:sldId id="309"/>
            <p14:sldId id="310"/>
          </p14:sldIdLst>
        </p14:section>
        <p14:section name="Activity 1" id="{D81B429B-C1C4-4B68-A48B-675D4BD9AE64}">
          <p14:sldIdLst>
            <p14:sldId id="311"/>
            <p14:sldId id="312"/>
            <p14:sldId id="313"/>
            <p14:sldId id="314"/>
          </p14:sldIdLst>
        </p14:section>
        <p14:section name="5. Traversing lists" id="{70AAF77A-E135-41D5-A62F-24C0497BB33C}">
          <p14:sldIdLst>
            <p14:sldId id="291"/>
            <p14:sldId id="305"/>
            <p14:sldId id="306"/>
            <p14:sldId id="315"/>
          </p14:sldIdLst>
        </p14:section>
        <p14:section name="6. Updating elements in lists" id="{7F296A93-24CE-4F98-B817-46629409ED49}">
          <p14:sldIdLst>
            <p14:sldId id="292"/>
          </p14:sldIdLst>
        </p14:section>
        <p14:section name="7. Lists of lists and indexing" id="{EE168A13-144A-48AE-B597-8400BA78DE05}">
          <p14:sldIdLst>
            <p14:sldId id="289"/>
            <p14:sldId id="316"/>
            <p14:sldId id="318"/>
            <p14:sldId id="319"/>
            <p14:sldId id="320"/>
            <p14:sldId id="321"/>
          </p14:sldIdLst>
        </p14:section>
        <p14:section name="Activity 2" id="{412F4FD7-680C-4A70-9041-90AA2DB9252F}">
          <p14:sldIdLst>
            <p14:sldId id="322"/>
            <p14:sldId id="365"/>
          </p14:sldIdLst>
        </p14:section>
        <p14:section name="8. Membership" id="{060BDB17-6ED2-4324-AC0F-AFFA93ABEAD4}">
          <p14:sldIdLst>
            <p14:sldId id="294"/>
            <p14:sldId id="327"/>
          </p14:sldIdLst>
        </p14:section>
        <p14:section name="9. Concatenation" id="{0F25CB64-6968-4877-A967-531BF0AA5BC4}">
          <p14:sldIdLst>
            <p14:sldId id="295"/>
            <p14:sldId id="329"/>
            <p14:sldId id="332"/>
            <p14:sldId id="333"/>
          </p14:sldIdLst>
        </p14:section>
        <p14:section name="Activity 3" id="{E1D53712-3FF5-47B2-B65E-1A5BDE8CDACB}">
          <p14:sldIdLst>
            <p14:sldId id="323"/>
            <p14:sldId id="366"/>
          </p14:sldIdLst>
        </p14:section>
        <p14:section name="Activity 4" id="{6159BCDE-6758-4B36-88C8-9156C44C7FC0}">
          <p14:sldIdLst>
            <p14:sldId id="324"/>
          </p14:sldIdLst>
        </p14:section>
        <p14:section name="10. RTFM" id="{9AE7317F-E8E1-4A8A-94CD-4E719E4AA7D6}">
          <p14:sldIdLst>
            <p14:sldId id="373"/>
            <p14:sldId id="374"/>
            <p14:sldId id="375"/>
            <p14:sldId id="376"/>
            <p14:sldId id="377"/>
            <p14:sldId id="378"/>
            <p14:sldId id="379"/>
            <p14:sldId id="380"/>
            <p14:sldId id="381"/>
          </p14:sldIdLst>
        </p14:section>
        <p14:section name="Conclusion" id="{17D0BA8A-CB0D-4454-9A3A-4A5FEA108B25}">
          <p14:sldIdLst>
            <p14:sldId id="273"/>
          </p14:sldIdLst>
        </p14:section>
        <p14:section name="11. More stuff: Pythonic loops" id="{511D737F-71DA-4265-B20E-C10FA85DACC9}">
          <p14:sldIdLst>
            <p14:sldId id="382"/>
            <p14:sldId id="301"/>
            <p14:sldId id="387"/>
            <p14:sldId id="383"/>
            <p14:sldId id="384"/>
            <p14:sldId id="385"/>
            <p14:sldId id="386"/>
            <p14:sldId id="328"/>
          </p14:sldIdLst>
        </p14:section>
        <p14:section name="12. More stuff: Repetition" id="{D95660F1-38EC-4C0D-873E-740E96548753}">
          <p14:sldIdLst>
            <p14:sldId id="296"/>
            <p14:sldId id="335"/>
            <p14:sldId id="334"/>
          </p14:sldIdLst>
        </p14:section>
        <p14:section name="13. More stuff: Removing elements" id="{F74F89BE-C05E-4FDB-8FDF-9D83F3928EDC}">
          <p14:sldIdLst>
            <p14:sldId id="298"/>
            <p14:sldId id="340"/>
            <p14:sldId id="339"/>
            <p14:sldId id="341"/>
            <p14:sldId id="342"/>
            <p14:sldId id="343"/>
            <p14:sldId id="344"/>
            <p14:sldId id="345"/>
          </p14:sldIdLst>
        </p14:section>
        <p14:section name="14. Even more stuff: Additional methods" id="{846DDE83-A8DC-4233-89D4-AE1DE93B95E6}">
          <p14:sldIdLst>
            <p14:sldId id="368"/>
            <p14:sldId id="371"/>
            <p14:sldId id="372"/>
            <p14:sldId id="336"/>
            <p14:sldId id="299"/>
            <p14:sldId id="349"/>
            <p14:sldId id="348"/>
            <p14:sldId id="347"/>
            <p14:sldId id="300"/>
            <p14:sldId id="34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75700DB-1446-486E-9E87-BCC738729AEF}" v="30" dt="2023-07-27T06:36:16.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86" y="-100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D75700DB-1446-486E-9E87-BCC738729AEF}"/>
    <pc:docChg chg="custSel mod modSld">
      <pc:chgData name="Matthieu De Mari" userId="dfb708c9-d8dc-439f-9a3b-c772bf4a311c" providerId="ADAL" clId="{D75700DB-1446-486E-9E87-BCC738729AEF}" dt="2023-07-27T06:36:22.167" v="58" actId="1076"/>
      <pc:docMkLst>
        <pc:docMk/>
      </pc:docMkLst>
      <pc:sldChg chg="modSp mod">
        <pc:chgData name="Matthieu De Mari" userId="dfb708c9-d8dc-439f-9a3b-c772bf4a311c" providerId="ADAL" clId="{D75700DB-1446-486E-9E87-BCC738729AEF}" dt="2023-07-25T02:42:21.424" v="9" actId="20577"/>
        <pc:sldMkLst>
          <pc:docMk/>
          <pc:sldMk cId="3314370689" sldId="256"/>
        </pc:sldMkLst>
        <pc:spChg chg="mod">
          <ac:chgData name="Matthieu De Mari" userId="dfb708c9-d8dc-439f-9a3b-c772bf4a311c" providerId="ADAL" clId="{D75700DB-1446-486E-9E87-BCC738729AEF}" dt="2023-07-25T02:42:21.424" v="9" actId="20577"/>
          <ac:spMkLst>
            <pc:docMk/>
            <pc:sldMk cId="3314370689" sldId="256"/>
            <ac:spMk id="2" creationId="{D1A4800C-4604-46C3-8534-E496416410D8}"/>
          </ac:spMkLst>
        </pc:spChg>
      </pc:sldChg>
      <pc:sldChg chg="modSp mod">
        <pc:chgData name="Matthieu De Mari" userId="dfb708c9-d8dc-439f-9a3b-c772bf4a311c" providerId="ADAL" clId="{D75700DB-1446-486E-9E87-BCC738729AEF}" dt="2023-07-25T02:42:40.190" v="26" actId="20577"/>
        <pc:sldMkLst>
          <pc:docMk/>
          <pc:sldMk cId="2865792470" sldId="257"/>
        </pc:sldMkLst>
        <pc:spChg chg="mod">
          <ac:chgData name="Matthieu De Mari" userId="dfb708c9-d8dc-439f-9a3b-c772bf4a311c" providerId="ADAL" clId="{D75700DB-1446-486E-9E87-BCC738729AEF}" dt="2023-07-25T02:42:40.190" v="26" actId="20577"/>
          <ac:spMkLst>
            <pc:docMk/>
            <pc:sldMk cId="2865792470" sldId="257"/>
            <ac:spMk id="2" creationId="{F15BC776-F489-4F89-B9D1-64DFC920472A}"/>
          </ac:spMkLst>
        </pc:spChg>
      </pc:sldChg>
      <pc:sldChg chg="modSp">
        <pc:chgData name="Matthieu De Mari" userId="dfb708c9-d8dc-439f-9a3b-c772bf4a311c" providerId="ADAL" clId="{D75700DB-1446-486E-9E87-BCC738729AEF}" dt="2023-07-27T06:36:08.125" v="53"/>
        <pc:sldMkLst>
          <pc:docMk/>
          <pc:sldMk cId="1602562576" sldId="322"/>
        </pc:sldMkLst>
        <pc:picChg chg="mod">
          <ac:chgData name="Matthieu De Mari" userId="dfb708c9-d8dc-439f-9a3b-c772bf4a311c" providerId="ADAL" clId="{D75700DB-1446-486E-9E87-BCC738729AEF}" dt="2023-07-27T06:36:08.125" v="53"/>
          <ac:picMkLst>
            <pc:docMk/>
            <pc:sldMk cId="1602562576" sldId="322"/>
            <ac:picMk id="6" creationId="{41136B41-B608-43E6-BDFA-7FA3FC2FD6D3}"/>
          </ac:picMkLst>
        </pc:picChg>
      </pc:sldChg>
      <pc:sldChg chg="addSp delSp modSp mod">
        <pc:chgData name="Matthieu De Mari" userId="dfb708c9-d8dc-439f-9a3b-c772bf4a311c" providerId="ADAL" clId="{D75700DB-1446-486E-9E87-BCC738729AEF}" dt="2023-07-27T06:36:22.167" v="58" actId="1076"/>
        <pc:sldMkLst>
          <pc:docMk/>
          <pc:sldMk cId="1301163066" sldId="365"/>
        </pc:sldMkLst>
        <pc:picChg chg="add mod">
          <ac:chgData name="Matthieu De Mari" userId="dfb708c9-d8dc-439f-9a3b-c772bf4a311c" providerId="ADAL" clId="{D75700DB-1446-486E-9E87-BCC738729AEF}" dt="2023-07-27T06:36:22.167" v="58" actId="1076"/>
          <ac:picMkLst>
            <pc:docMk/>
            <pc:sldMk cId="1301163066" sldId="365"/>
            <ac:picMk id="5" creationId="{5A5AF04E-8409-D117-1879-C3DFEE615659}"/>
          </ac:picMkLst>
        </pc:picChg>
        <pc:picChg chg="del">
          <ac:chgData name="Matthieu De Mari" userId="dfb708c9-d8dc-439f-9a3b-c772bf4a311c" providerId="ADAL" clId="{D75700DB-1446-486E-9E87-BCC738729AEF}" dt="2023-07-27T06:36:15.912" v="54" actId="478"/>
          <ac:picMkLst>
            <pc:docMk/>
            <pc:sldMk cId="1301163066" sldId="365"/>
            <ac:picMk id="6" creationId="{41136B41-B608-43E6-BDFA-7FA3FC2FD6D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C633-D211-40C3-887C-3CBAB2660441}" type="datetimeFigureOut">
              <a:rPr lang="en-US" smtClean="0"/>
              <a:t>7/27/2023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E642-F25B-493E-A2A1-636081A8920E}" type="slidenum">
              <a:rPr lang="en-US" smtClean="0"/>
              <a:t>‹#›</a:t>
            </a:fld>
            <a:endParaRPr lang="en-US"/>
          </a:p>
        </p:txBody>
      </p:sp>
    </p:spTree>
    <p:extLst>
      <p:ext uri="{BB962C8B-B14F-4D97-AF65-F5344CB8AC3E}">
        <p14:creationId xmlns:p14="http://schemas.microsoft.com/office/powerpoint/2010/main" val="75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30</a:t>
            </a:fld>
            <a:endParaRPr lang="en-US"/>
          </a:p>
        </p:txBody>
      </p:sp>
    </p:spTree>
    <p:extLst>
      <p:ext uri="{BB962C8B-B14F-4D97-AF65-F5344CB8AC3E}">
        <p14:creationId xmlns:p14="http://schemas.microsoft.com/office/powerpoint/2010/main" val="62390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39</a:t>
            </a:fld>
            <a:endParaRPr lang="en-US"/>
          </a:p>
        </p:txBody>
      </p:sp>
    </p:spTree>
    <p:extLst>
      <p:ext uri="{BB962C8B-B14F-4D97-AF65-F5344CB8AC3E}">
        <p14:creationId xmlns:p14="http://schemas.microsoft.com/office/powerpoint/2010/main" val="183300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7/27/2023</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90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7/27/2023</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444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7/27/2023</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70338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7/27/2023</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363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7/27/2023</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9632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7/27/2023</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5905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7/27/2023</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5259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7/27/2023</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81658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7/27/2023</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81448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7/27/2023</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236657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7/27/2023</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17826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7/27/2023</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856330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5.png"/><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4.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4.xml"/><Relationship Id="rId4" Type="http://schemas.openxmlformats.org/officeDocument/2006/relationships/image" Target="../media/image33.jpg"/></Relationships>
</file>

<file path=ppt/slides/_rels/slide52.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6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3.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p:txBody>
          <a:bodyPr>
            <a:normAutofit/>
          </a:bodyPr>
          <a:lstStyle/>
          <a:p>
            <a:r>
              <a:rPr lang="en-US" dirty="0"/>
              <a:t>ILP 2023 – W3S3-W4S1</a:t>
            </a:r>
            <a:br>
              <a:rPr lang="en-US" dirty="0"/>
            </a:br>
            <a:r>
              <a:rPr lang="en-US" dirty="0"/>
              <a:t>The list type</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845973D0-3AE7-4399-A2D4-CFC8BABECB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331437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1499018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067772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602154"/>
            <a:ext cx="5181600" cy="5255845"/>
          </a:xfrm>
        </p:spPr>
        <p:txBody>
          <a:bodyPr>
            <a:normAutofit/>
          </a:bodyPr>
          <a:lstStyle/>
          <a:p>
            <a:r>
              <a:rPr lang="en-US" b="1" dirty="0"/>
              <a:t>Omitting </a:t>
            </a:r>
            <a:r>
              <a:rPr lang="en-US" dirty="0"/>
              <a:t>a value in </a:t>
            </a:r>
            <a:r>
              <a:rPr lang="en-US" b="1" dirty="0"/>
              <a:t>[</a:t>
            </a:r>
            <a:r>
              <a:rPr lang="en-US" b="1" dirty="0" err="1"/>
              <a:t>a:b</a:t>
            </a:r>
            <a:r>
              <a:rPr lang="en-US" b="1" dirty="0"/>
              <a:t>]</a:t>
            </a:r>
            <a:r>
              <a:rPr lang="en-US" dirty="0"/>
              <a:t>, either a or b, means </a:t>
            </a:r>
            <a:r>
              <a:rPr lang="en-US" b="1" dirty="0"/>
              <a:t>“take all”.</a:t>
            </a:r>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a:p>
            <a:r>
              <a:rPr lang="en-US" b="1" dirty="0"/>
              <a:t>[a:] </a:t>
            </a:r>
            <a:r>
              <a:rPr lang="en-US" dirty="0"/>
              <a:t>means:</a:t>
            </a:r>
          </a:p>
          <a:p>
            <a:pPr lvl="1"/>
            <a:r>
              <a:rPr lang="en-US" sz="2800" dirty="0"/>
              <a:t>all element </a:t>
            </a:r>
            <a:r>
              <a:rPr lang="en-US" sz="2800" b="1" dirty="0"/>
              <a:t>starting from index a</a:t>
            </a:r>
            <a:r>
              <a:rPr lang="en-US" sz="2800" dirty="0"/>
              <a:t>,</a:t>
            </a:r>
          </a:p>
          <a:p>
            <a:pPr lvl="1"/>
            <a:r>
              <a:rPr lang="en-US" sz="2800" b="1" dirty="0"/>
              <a:t>until the end of the list </a:t>
            </a:r>
            <a:r>
              <a:rPr lang="en-US" sz="2800" dirty="0"/>
              <a:t>(last element included)</a:t>
            </a:r>
            <a:r>
              <a:rPr lang="en-US" sz="2800" b="1"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657840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US" sz="2800" b="1" dirty="0"/>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39693"/>
          <a:stretch/>
        </p:blipFill>
        <p:spPr>
          <a:xfrm>
            <a:off x="6314831" y="1237395"/>
            <a:ext cx="5746070" cy="4725743"/>
          </a:xfrm>
          <a:prstGeom prst="rect">
            <a:avLst/>
          </a:prstGeom>
        </p:spPr>
      </p:pic>
    </p:spTree>
    <p:extLst>
      <p:ext uri="{BB962C8B-B14F-4D97-AF65-F5344CB8AC3E}">
        <p14:creationId xmlns:p14="http://schemas.microsoft.com/office/powerpoint/2010/main" val="42591644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a:t>
            </a:r>
          </a:p>
          <a:p>
            <a:pPr marL="514350" indent="-514350">
              <a:buFont typeface="+mj-lt"/>
              <a:buAutoNum type="alphaUcPeriod"/>
            </a:pPr>
            <a:r>
              <a:rPr lang="en-US" sz="2400" dirty="0"/>
              <a:t>print(</a:t>
            </a:r>
            <a:r>
              <a:rPr lang="en-US" sz="2400" dirty="0" err="1"/>
              <a:t>my_list</a:t>
            </a:r>
            <a:r>
              <a:rPr lang="en-US" sz="2400" dirty="0"/>
              <a:t>[-</a:t>
            </a:r>
            <a:r>
              <a:rPr lang="en-US" sz="2400" dirty="0" err="1"/>
              <a:t>len</a:t>
            </a:r>
            <a:r>
              <a:rPr lang="en-US" sz="2400" dirty="0"/>
              <a:t>(</a:t>
            </a:r>
            <a:r>
              <a:rPr lang="en-US" sz="2400" dirty="0" err="1"/>
              <a:t>my_list</a:t>
            </a:r>
            <a:r>
              <a:rPr lang="en-US" sz="2400" dirty="0"/>
              <a:t>):-1])</a:t>
            </a:r>
            <a:endParaRPr lang="en-GB" sz="2400" dirty="0"/>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a:t>
            </a:r>
          </a:p>
          <a:p>
            <a:pPr marL="514350" indent="-514350">
              <a:buFont typeface="+mj-lt"/>
              <a:buAutoNum type="alphaUcPeriod"/>
            </a:pPr>
            <a:r>
              <a:rPr lang="en-US" sz="2400" dirty="0"/>
              <a:t>print(</a:t>
            </a:r>
            <a:r>
              <a:rPr lang="en-US" sz="2400" dirty="0" err="1"/>
              <a:t>my_list</a:t>
            </a:r>
            <a:r>
              <a:rPr lang="en-US" sz="2400" dirty="0"/>
              <a:t>[-1:(-</a:t>
            </a:r>
            <a:r>
              <a:rPr lang="en-US" sz="2400" dirty="0" err="1"/>
              <a:t>len</a:t>
            </a:r>
            <a:r>
              <a:rPr lang="en-US" sz="2400" dirty="0"/>
              <a:t>(</a:t>
            </a:r>
            <a:r>
              <a:rPr lang="en-US" sz="2400" dirty="0" err="1"/>
              <a:t>my_list</a:t>
            </a:r>
            <a:r>
              <a:rPr lang="en-US" sz="2400" dirty="0"/>
              <a:t>)-1):-1])</a:t>
            </a:r>
            <a:endParaRPr lang="en-GB" sz="2400" dirty="0"/>
          </a:p>
        </p:txBody>
      </p:sp>
    </p:spTree>
    <p:extLst>
      <p:ext uri="{BB962C8B-B14F-4D97-AF65-F5344CB8AC3E}">
        <p14:creationId xmlns:p14="http://schemas.microsoft.com/office/powerpoint/2010/main" val="2537035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F914FBB0-AFAB-4986-BD8C-F4FA32BDCD50}"/>
              </a:ext>
            </a:extLst>
          </p:cNvPr>
          <p:cNvSpPr>
            <a:spLocks noGrp="1"/>
          </p:cNvSpPr>
          <p:nvPr>
            <p:ph sz="half" idx="1"/>
          </p:nvPr>
        </p:nvSpPr>
        <p:spPr/>
        <p:txBody>
          <a:bodyPr>
            <a:normAutofit/>
          </a:bodyPr>
          <a:lstStyle/>
          <a:p>
            <a:r>
              <a:rPr lang="en-US" b="1" dirty="0"/>
              <a:t>Indexing </a:t>
            </a:r>
            <a:r>
              <a:rPr lang="en-US" dirty="0"/>
              <a:t>with</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a included),</a:t>
            </a:r>
          </a:p>
          <a:p>
            <a:pPr lvl="1"/>
            <a:r>
              <a:rPr lang="en-GB" sz="2800" dirty="0"/>
              <a:t>All the way </a:t>
            </a:r>
            <a:r>
              <a:rPr lang="en-GB" sz="2800" b="1" dirty="0"/>
              <a:t>to index b </a:t>
            </a:r>
            <a:r>
              <a:rPr lang="en-GB" sz="2800" dirty="0"/>
              <a:t>(with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GB" dirty="0"/>
          </a:p>
        </p:txBody>
      </p:sp>
      <p:sp>
        <p:nvSpPr>
          <p:cNvPr id="4" name="Content Placeholder 3">
            <a:extLst>
              <a:ext uri="{FF2B5EF4-FFF2-40B4-BE49-F238E27FC236}">
                <a16:creationId xmlns:a16="http://schemas.microsoft.com/office/drawing/2014/main" id="{8EEC7ACF-27B7-4372-A0A5-63A8985E4E71}"/>
              </a:ext>
            </a:extLst>
          </p:cNvPr>
          <p:cNvSpPr>
            <a:spLocks noGrp="1"/>
          </p:cNvSpPr>
          <p:nvPr>
            <p:ph sz="half" idx="2"/>
          </p:nvPr>
        </p:nvSpPr>
        <p:spPr>
          <a:xfrm>
            <a:off x="6172200" y="1825625"/>
            <a:ext cx="6019800" cy="4351338"/>
          </a:xfrm>
        </p:spPr>
        <p:txBody>
          <a:bodyPr>
            <a:normAutofit/>
          </a:bodyPr>
          <a:lstStyle/>
          <a:p>
            <a:pPr marL="0" indent="0">
              <a:buNone/>
            </a:pPr>
            <a:r>
              <a:rPr lang="en-US" b="1" dirty="0"/>
              <a:t>Question: </a:t>
            </a:r>
            <a:r>
              <a:rPr lang="en-US" dirty="0"/>
              <a:t>Which one of the statements below allows to display all the elements of a list </a:t>
            </a:r>
            <a:r>
              <a:rPr lang="en-US" dirty="0" err="1"/>
              <a:t>my_list</a:t>
            </a:r>
            <a:r>
              <a:rPr lang="en-US" dirty="0"/>
              <a:t>, in reverse order?</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a:t>
            </a: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endParaRPr lang="en-GB" sz="2400" dirty="0">
              <a:solidFill>
                <a:schemeClr val="bg2">
                  <a:lumMod val="75000"/>
                </a:schemeClr>
              </a:solidFill>
            </a:endParaRPr>
          </a:p>
          <a:p>
            <a:pPr marL="514350" indent="-514350">
              <a:buFont typeface="+mj-lt"/>
              <a:buAutoNum type="alphaUcPeriod"/>
            </a:pPr>
            <a:r>
              <a:rPr lang="en-US" sz="2400" dirty="0">
                <a:solidFill>
                  <a:schemeClr val="bg2">
                    <a:lumMod val="75000"/>
                  </a:schemeClr>
                </a:solidFill>
              </a:rPr>
              <a:t>print(</a:t>
            </a:r>
            <a:r>
              <a:rPr lang="en-US" sz="2400" dirty="0" err="1">
                <a:solidFill>
                  <a:schemeClr val="bg2">
                    <a:lumMod val="75000"/>
                  </a:schemeClr>
                </a:solidFill>
              </a:rPr>
              <a:t>my_list</a:t>
            </a:r>
            <a:r>
              <a:rPr lang="en-US" sz="2400" dirty="0">
                <a:solidFill>
                  <a:schemeClr val="bg2">
                    <a:lumMod val="75000"/>
                  </a:schemeClr>
                </a:solidFill>
              </a:rPr>
              <a:t>[-1:(-</a:t>
            </a:r>
            <a:r>
              <a:rPr lang="en-US" sz="2400" dirty="0" err="1">
                <a:solidFill>
                  <a:schemeClr val="bg2">
                    <a:lumMod val="75000"/>
                  </a:schemeClr>
                </a:solidFill>
              </a:rPr>
              <a:t>len</a:t>
            </a:r>
            <a:r>
              <a:rPr lang="en-US" sz="2400" dirty="0">
                <a:solidFill>
                  <a:schemeClr val="bg2">
                    <a:lumMod val="75000"/>
                  </a:schemeClr>
                </a:solidFill>
              </a:rPr>
              <a:t>(</a:t>
            </a:r>
            <a:r>
              <a:rPr lang="en-US" sz="2400" dirty="0" err="1">
                <a:solidFill>
                  <a:schemeClr val="bg2">
                    <a:lumMod val="75000"/>
                  </a:schemeClr>
                </a:solidFill>
              </a:rPr>
              <a:t>my_list</a:t>
            </a:r>
            <a:r>
              <a:rPr lang="en-US" sz="2400" dirty="0">
                <a:solidFill>
                  <a:schemeClr val="bg2">
                    <a:lumMod val="75000"/>
                  </a:schemeClr>
                </a:solidFill>
              </a:rPr>
              <a:t>)):-1])</a:t>
            </a:r>
          </a:p>
          <a:p>
            <a:pPr marL="514350" indent="-514350">
              <a:buFont typeface="+mj-lt"/>
              <a:buAutoNum type="alphaUcPeriod"/>
            </a:pPr>
            <a:r>
              <a:rPr lang="en-US" sz="2400" b="1" dirty="0">
                <a:solidFill>
                  <a:srgbClr val="00B050"/>
                </a:solidFill>
              </a:rPr>
              <a:t>print(</a:t>
            </a:r>
            <a:r>
              <a:rPr lang="en-US" sz="2400" b="1" dirty="0" err="1">
                <a:solidFill>
                  <a:srgbClr val="00B050"/>
                </a:solidFill>
              </a:rPr>
              <a:t>my_list</a:t>
            </a:r>
            <a:r>
              <a:rPr lang="en-US" sz="2400" b="1" dirty="0">
                <a:solidFill>
                  <a:srgbClr val="00B050"/>
                </a:solidFill>
              </a:rPr>
              <a:t>[-1:(-</a:t>
            </a:r>
            <a:r>
              <a:rPr lang="en-US" sz="2400" b="1" dirty="0" err="1">
                <a:solidFill>
                  <a:srgbClr val="00B050"/>
                </a:solidFill>
              </a:rPr>
              <a:t>len</a:t>
            </a:r>
            <a:r>
              <a:rPr lang="en-US" sz="2400" b="1" dirty="0">
                <a:solidFill>
                  <a:srgbClr val="00B050"/>
                </a:solidFill>
              </a:rPr>
              <a:t>(</a:t>
            </a:r>
            <a:r>
              <a:rPr lang="en-US" sz="2400" b="1" dirty="0" err="1">
                <a:solidFill>
                  <a:srgbClr val="00B050"/>
                </a:solidFill>
              </a:rPr>
              <a:t>my_list</a:t>
            </a:r>
            <a:r>
              <a:rPr lang="en-US" sz="2400" b="1" dirty="0">
                <a:solidFill>
                  <a:srgbClr val="00B050"/>
                </a:solidFill>
              </a:rPr>
              <a:t>)-1):-1])</a:t>
            </a:r>
            <a:endParaRPr lang="en-GB" sz="2400" b="1" dirty="0">
              <a:solidFill>
                <a:srgbClr val="00B050"/>
              </a:solidFill>
            </a:endParaRPr>
          </a:p>
        </p:txBody>
      </p:sp>
    </p:spTree>
    <p:extLst>
      <p:ext uri="{BB962C8B-B14F-4D97-AF65-F5344CB8AC3E}">
        <p14:creationId xmlns:p14="http://schemas.microsoft.com/office/powerpoint/2010/main" val="775537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41868"/>
          <a:stretch/>
        </p:blipFill>
        <p:spPr>
          <a:xfrm>
            <a:off x="2958123" y="1494187"/>
            <a:ext cx="6275753" cy="4320459"/>
          </a:xfrm>
          <a:prstGeom prst="rect">
            <a:avLst/>
          </a:prstGeom>
        </p:spPr>
      </p:pic>
    </p:spTree>
    <p:extLst>
      <p:ext uri="{BB962C8B-B14F-4D97-AF65-F5344CB8AC3E}">
        <p14:creationId xmlns:p14="http://schemas.microsoft.com/office/powerpoint/2010/main" val="3162716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34974"/>
          <a:stretch/>
        </p:blipFill>
        <p:spPr>
          <a:xfrm>
            <a:off x="2958123" y="1494187"/>
            <a:ext cx="6275753" cy="5292456"/>
          </a:xfrm>
          <a:prstGeom prst="rect">
            <a:avLst/>
          </a:prstGeom>
        </p:spPr>
      </p:pic>
    </p:spTree>
    <p:extLst>
      <p:ext uri="{BB962C8B-B14F-4D97-AF65-F5344CB8AC3E}">
        <p14:creationId xmlns:p14="http://schemas.microsoft.com/office/powerpoint/2010/main" val="26193448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consider a standard, shuffled deck of cards, defined as a list.</a:t>
            </a:r>
          </a:p>
          <a:p>
            <a:endParaRPr lang="en-US" dirty="0"/>
          </a:p>
          <a:p>
            <a:endParaRPr lang="en-US" dirty="0"/>
          </a:p>
          <a:p>
            <a:endParaRPr lang="en-US" dirty="0"/>
          </a:p>
          <a:p>
            <a:endParaRPr lang="en-US" dirty="0"/>
          </a:p>
          <a:p>
            <a:endParaRPr lang="en-US" dirty="0"/>
          </a:p>
          <a:p>
            <a:endParaRPr lang="en-US" dirty="0"/>
          </a:p>
          <a:p>
            <a:r>
              <a:rPr lang="en-US" dirty="0"/>
              <a:t>In this activity, we will distribute the cards between several players.</a:t>
            </a:r>
          </a:p>
        </p:txBody>
      </p:sp>
      <p:pic>
        <p:nvPicPr>
          <p:cNvPr id="6" name="Picture 5">
            <a:extLst>
              <a:ext uri="{FF2B5EF4-FFF2-40B4-BE49-F238E27FC236}">
                <a16:creationId xmlns:a16="http://schemas.microsoft.com/office/drawing/2014/main" id="{0D2569C6-9576-47FC-B715-1032AA95060B}"/>
              </a:ext>
            </a:extLst>
          </p:cNvPr>
          <p:cNvPicPr>
            <a:picLocks noChangeAspect="1"/>
          </p:cNvPicPr>
          <p:nvPr/>
        </p:nvPicPr>
        <p:blipFill rotWithShape="1">
          <a:blip r:embed="rId2"/>
          <a:srcRect l="11474" t="28923" r="60513" b="52205"/>
          <a:stretch/>
        </p:blipFill>
        <p:spPr>
          <a:xfrm>
            <a:off x="427887" y="2407137"/>
            <a:ext cx="11545274" cy="2430586"/>
          </a:xfrm>
          <a:prstGeom prst="rect">
            <a:avLst/>
          </a:prstGeom>
        </p:spPr>
      </p:pic>
    </p:spTree>
    <p:extLst>
      <p:ext uri="{BB962C8B-B14F-4D97-AF65-F5344CB8AC3E}">
        <p14:creationId xmlns:p14="http://schemas.microsoft.com/office/powerpoint/2010/main" val="22040241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now consider that we have </a:t>
                </a:r>
                <a14:m>
                  <m:oMath xmlns:m="http://schemas.openxmlformats.org/officeDocument/2006/math">
                    <m:r>
                      <a:rPr lang="en-US" b="1" i="1" dirty="0" smtClean="0">
                        <a:latin typeface="Cambria Math" panose="02040503050406030204" pitchFamily="18" charset="0"/>
                      </a:rPr>
                      <m:t>𝒏</m:t>
                    </m:r>
                  </m:oMath>
                </a14:m>
                <a:r>
                  <a:rPr lang="en-US" dirty="0"/>
                  <a:t> </a:t>
                </a:r>
                <a:r>
                  <a:rPr lang="en-US" b="1" dirty="0"/>
                  <a:t>players</a:t>
                </a:r>
                <a:r>
                  <a:rPr lang="en-US" dirty="0"/>
                  <a:t>.</a:t>
                </a:r>
              </a:p>
              <a:p>
                <a:pPr marL="457200" lvl="1" indent="0">
                  <a:buNone/>
                </a:pPr>
                <a:r>
                  <a:rPr lang="en-US" dirty="0"/>
                  <a:t>- The players are referred to as </a:t>
                </a:r>
                <a:r>
                  <a:rPr lang="en-US" b="1" dirty="0"/>
                  <a:t>player 0</a:t>
                </a:r>
                <a:r>
                  <a:rPr lang="en-US" dirty="0"/>
                  <a:t>, </a:t>
                </a:r>
                <a:r>
                  <a:rPr lang="en-US" b="1" dirty="0"/>
                  <a:t>player 1</a:t>
                </a:r>
                <a:r>
                  <a:rPr lang="en-US" dirty="0"/>
                  <a:t>, ..., </a:t>
                </a:r>
                <a:r>
                  <a:rPr lang="en-US" b="1" dirty="0"/>
                  <a:t>player (n-1).</a:t>
                </a:r>
              </a:p>
              <a:p>
                <a:pPr marL="457200" lvl="1" indent="0">
                  <a:buNone/>
                </a:pPr>
                <a:r>
                  <a:rPr lang="en-US" dirty="0"/>
                  <a:t>- Players are seating around a table in a </a:t>
                </a:r>
                <a:r>
                  <a:rPr lang="en-US" b="1" dirty="0"/>
                  <a:t>clockwise</a:t>
                </a:r>
                <a:r>
                  <a:rPr lang="en-US" dirty="0"/>
                  <a:t> manner: player 1 is seating on the left of player 0, player 2 is seating on the left of player 1, etc.</a:t>
                </a:r>
              </a:p>
            </p:txBody>
          </p:sp>
        </mc:Choice>
        <mc:Fallback xmlns="">
          <p:sp>
            <p:nvSpPr>
              <p:cNvPr id="5" name="Content Placeholder 4">
                <a:extLst>
                  <a:ext uri="{FF2B5EF4-FFF2-40B4-BE49-F238E27FC236}">
                    <a16:creationId xmlns:a16="http://schemas.microsoft.com/office/drawing/2014/main" id="{D235069C-AD4A-440E-8779-7687928C9AD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4" name="Picture 3" descr="A picture containing game&#10;&#10;Description automatically generated">
            <a:extLst>
              <a:ext uri="{FF2B5EF4-FFF2-40B4-BE49-F238E27FC236}">
                <a16:creationId xmlns:a16="http://schemas.microsoft.com/office/drawing/2014/main" id="{C23AC999-BDCF-4B3B-936C-A23CB421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323" y="3592163"/>
            <a:ext cx="4345354" cy="3105118"/>
          </a:xfrm>
          <a:prstGeom prst="rect">
            <a:avLst/>
          </a:prstGeom>
        </p:spPr>
      </p:pic>
      <p:sp>
        <p:nvSpPr>
          <p:cNvPr id="3" name="TextBox 2">
            <a:extLst>
              <a:ext uri="{FF2B5EF4-FFF2-40B4-BE49-F238E27FC236}">
                <a16:creationId xmlns:a16="http://schemas.microsoft.com/office/drawing/2014/main" id="{2BE9F540-28B7-42AD-8063-D5A0A330CD5F}"/>
              </a:ext>
            </a:extLst>
          </p:cNvPr>
          <p:cNvSpPr txBox="1"/>
          <p:nvPr/>
        </p:nvSpPr>
        <p:spPr>
          <a:xfrm>
            <a:off x="4005384" y="5807631"/>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0</a:t>
            </a:r>
            <a:endParaRPr lang="en-GB" sz="2800" b="1" dirty="0">
              <a:ln w="22225">
                <a:solidFill>
                  <a:schemeClr val="tx1"/>
                </a:solidFill>
                <a:prstDash val="solid"/>
              </a:ln>
              <a:solidFill>
                <a:srgbClr val="00B050"/>
              </a:solidFill>
            </a:endParaRPr>
          </a:p>
        </p:txBody>
      </p:sp>
      <p:sp>
        <p:nvSpPr>
          <p:cNvPr id="7" name="TextBox 6">
            <a:extLst>
              <a:ext uri="{FF2B5EF4-FFF2-40B4-BE49-F238E27FC236}">
                <a16:creationId xmlns:a16="http://schemas.microsoft.com/office/drawing/2014/main" id="{583B697B-1E16-4631-85A2-0F695453B744}"/>
              </a:ext>
            </a:extLst>
          </p:cNvPr>
          <p:cNvSpPr txBox="1"/>
          <p:nvPr/>
        </p:nvSpPr>
        <p:spPr>
          <a:xfrm>
            <a:off x="4462584" y="4139532"/>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1</a:t>
            </a:r>
            <a:endParaRPr lang="en-GB" sz="2800" b="1" dirty="0">
              <a:ln w="22225">
                <a:solidFill>
                  <a:schemeClr val="tx1"/>
                </a:solidFill>
                <a:prstDash val="solid"/>
              </a:ln>
              <a:solidFill>
                <a:srgbClr val="00B050"/>
              </a:solidFill>
            </a:endParaRPr>
          </a:p>
        </p:txBody>
      </p:sp>
      <p:sp>
        <p:nvSpPr>
          <p:cNvPr id="8" name="TextBox 7">
            <a:extLst>
              <a:ext uri="{FF2B5EF4-FFF2-40B4-BE49-F238E27FC236}">
                <a16:creationId xmlns:a16="http://schemas.microsoft.com/office/drawing/2014/main" id="{052E6E52-4FD2-41EA-AE70-F25227D9B782}"/>
              </a:ext>
            </a:extLst>
          </p:cNvPr>
          <p:cNvSpPr txBox="1"/>
          <p:nvPr/>
        </p:nvSpPr>
        <p:spPr>
          <a:xfrm>
            <a:off x="7026031" y="4318387"/>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2</a:t>
            </a:r>
            <a:endParaRPr lang="en-GB" sz="2800" b="1" dirty="0">
              <a:ln w="22225">
                <a:solidFill>
                  <a:schemeClr val="tx1"/>
                </a:solidFill>
                <a:prstDash val="solid"/>
              </a:ln>
              <a:solidFill>
                <a:srgbClr val="00B050"/>
              </a:solidFill>
            </a:endParaRPr>
          </a:p>
        </p:txBody>
      </p:sp>
      <p:sp>
        <p:nvSpPr>
          <p:cNvPr id="9" name="TextBox 8">
            <a:extLst>
              <a:ext uri="{FF2B5EF4-FFF2-40B4-BE49-F238E27FC236}">
                <a16:creationId xmlns:a16="http://schemas.microsoft.com/office/drawing/2014/main" id="{739A568D-3B3B-4D3D-BAB6-9E0850C53726}"/>
              </a:ext>
            </a:extLst>
          </p:cNvPr>
          <p:cNvSpPr txBox="1"/>
          <p:nvPr/>
        </p:nvSpPr>
        <p:spPr>
          <a:xfrm>
            <a:off x="7026031" y="6091050"/>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3</a:t>
            </a:r>
            <a:endParaRPr lang="en-GB" sz="2800" b="1" dirty="0">
              <a:ln w="22225">
                <a:solidFill>
                  <a:schemeClr val="tx1"/>
                </a:solidFill>
                <a:prstDash val="solid"/>
              </a:ln>
              <a:solidFill>
                <a:srgbClr val="00B050"/>
              </a:solidFill>
            </a:endParaRPr>
          </a:p>
        </p:txBody>
      </p:sp>
    </p:spTree>
    <p:extLst>
      <p:ext uri="{BB962C8B-B14F-4D97-AF65-F5344CB8AC3E}">
        <p14:creationId xmlns:p14="http://schemas.microsoft.com/office/powerpoint/2010/main" val="20119074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p:txBody>
          <a:bodyPr/>
          <a:lstStyle/>
          <a:p>
            <a:r>
              <a:rPr lang="en-US"/>
              <a:t>Outline (W3S3 – </a:t>
            </a:r>
            <a:r>
              <a:rPr lang="en-US" dirty="0"/>
              <a:t>W4S1)</a:t>
            </a:r>
          </a:p>
        </p:txBody>
      </p:sp>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8657924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199" y="1825624"/>
            <a:ext cx="10736385" cy="5032375"/>
          </a:xfrm>
        </p:spPr>
        <p:txBody>
          <a:bodyPr>
            <a:normAutofit/>
          </a:bodyPr>
          <a:lstStyle/>
          <a:p>
            <a:pPr marL="0" indent="0">
              <a:buNone/>
            </a:pPr>
            <a:r>
              <a:rPr lang="en-US" dirty="0"/>
              <a:t>Write a function </a:t>
            </a:r>
            <a:r>
              <a:rPr lang="en-US" b="1" dirty="0" err="1"/>
              <a:t>distribute_cards</a:t>
            </a:r>
            <a:r>
              <a:rPr lang="en-US" b="1" dirty="0"/>
              <a:t>(), </a:t>
            </a:r>
            <a:r>
              <a:rPr lang="en-US" dirty="0"/>
              <a:t>which</a:t>
            </a:r>
          </a:p>
          <a:p>
            <a:pPr marL="0" indent="0">
              <a:buNone/>
            </a:pPr>
            <a:r>
              <a:rPr lang="en-US" dirty="0"/>
              <a:t>- </a:t>
            </a:r>
            <a:r>
              <a:rPr lang="en-US" b="1" dirty="0"/>
              <a:t>receives</a:t>
            </a:r>
            <a:r>
              <a:rPr lang="en-US" dirty="0"/>
              <a:t> a shuffled deck of cards, </a:t>
            </a:r>
            <a:r>
              <a:rPr lang="en-US" b="1" dirty="0" err="1"/>
              <a:t>cards_deck</a:t>
            </a:r>
            <a:r>
              <a:rPr lang="en-US" dirty="0"/>
              <a:t>, as its first input parameter,</a:t>
            </a:r>
          </a:p>
          <a:p>
            <a:pPr marL="0" indent="0">
              <a:buNone/>
            </a:pPr>
            <a:r>
              <a:rPr lang="en-US" dirty="0"/>
              <a:t>- </a:t>
            </a:r>
            <a:r>
              <a:rPr lang="en-US" b="1" dirty="0"/>
              <a:t>receives</a:t>
            </a:r>
            <a:r>
              <a:rPr lang="en-US" dirty="0"/>
              <a:t> a number of players seating at the table, </a:t>
            </a:r>
            <a:r>
              <a:rPr lang="en-US" b="1" dirty="0" err="1"/>
              <a:t>players_number</a:t>
            </a:r>
            <a:r>
              <a:rPr lang="en-US" dirty="0"/>
              <a:t>, as its second input parameter,</a:t>
            </a:r>
          </a:p>
          <a:p>
            <a:pPr marL="0" indent="0">
              <a:buNone/>
            </a:pPr>
            <a:r>
              <a:rPr lang="en-US" dirty="0"/>
              <a:t>- </a:t>
            </a:r>
            <a:r>
              <a:rPr lang="en-US" b="1" dirty="0"/>
              <a:t>receives</a:t>
            </a:r>
            <a:r>
              <a:rPr lang="en-US" dirty="0"/>
              <a:t> an integer </a:t>
            </a:r>
            <a:r>
              <a:rPr lang="en-US" b="1" dirty="0" err="1"/>
              <a:t>player_index</a:t>
            </a:r>
            <a:r>
              <a:rPr lang="en-US" dirty="0"/>
              <a:t>, with value in [0, </a:t>
            </a:r>
            <a:r>
              <a:rPr lang="en-US" dirty="0" err="1"/>
              <a:t>players_number</a:t>
            </a:r>
            <a:r>
              <a:rPr lang="en-US" dirty="0"/>
              <a:t> - 1], as its third input parameter. This corresponds to a specific player sitting at the table.</a:t>
            </a:r>
          </a:p>
          <a:p>
            <a:pPr marL="0" indent="0">
              <a:buNone/>
            </a:pPr>
            <a:r>
              <a:rPr lang="en-US" dirty="0"/>
              <a:t>- </a:t>
            </a:r>
            <a:r>
              <a:rPr lang="en-US" b="1" dirty="0"/>
              <a:t>receives</a:t>
            </a:r>
            <a:r>
              <a:rPr lang="en-US" dirty="0"/>
              <a:t> an integer </a:t>
            </a:r>
            <a:r>
              <a:rPr lang="en-US" b="1" dirty="0" err="1"/>
              <a:t>start_from</a:t>
            </a:r>
            <a:r>
              <a:rPr lang="en-US" dirty="0"/>
              <a:t>, with value in [0, </a:t>
            </a:r>
            <a:r>
              <a:rPr lang="en-US" dirty="0" err="1"/>
              <a:t>players_number</a:t>
            </a:r>
            <a:r>
              <a:rPr lang="en-US" dirty="0"/>
              <a:t> - 1], as its fourth input parameter. This value corresponds to the first player to receive a card.</a:t>
            </a:r>
          </a:p>
        </p:txBody>
      </p:sp>
    </p:spTree>
    <p:extLst>
      <p:ext uri="{BB962C8B-B14F-4D97-AF65-F5344CB8AC3E}">
        <p14:creationId xmlns:p14="http://schemas.microsoft.com/office/powerpoint/2010/main" val="11964205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200" y="1825624"/>
            <a:ext cx="10515600" cy="5032375"/>
          </a:xfrm>
        </p:spPr>
        <p:txBody>
          <a:bodyPr>
            <a:normAutofit/>
          </a:bodyPr>
          <a:lstStyle/>
          <a:p>
            <a:pPr marL="0" indent="0">
              <a:buNone/>
            </a:pPr>
            <a:r>
              <a:rPr lang="en-US" dirty="0"/>
              <a:t>The function </a:t>
            </a:r>
            <a:r>
              <a:rPr lang="en-US" b="1" dirty="0" err="1"/>
              <a:t>distribute_cards</a:t>
            </a:r>
            <a:r>
              <a:rPr lang="en-US" b="1" dirty="0"/>
              <a:t>() </a:t>
            </a:r>
            <a:r>
              <a:rPr lang="en-US" dirty="0"/>
              <a:t>then </a:t>
            </a:r>
          </a:p>
          <a:p>
            <a:pPr marL="0" indent="0">
              <a:buNone/>
            </a:pPr>
            <a:r>
              <a:rPr lang="en-US" dirty="0"/>
              <a:t>- </a:t>
            </a:r>
            <a:r>
              <a:rPr lang="en-US" b="1" dirty="0"/>
              <a:t>distributes</a:t>
            </a:r>
            <a:r>
              <a:rPr lang="en-US" dirty="0"/>
              <a:t> </a:t>
            </a:r>
            <a:r>
              <a:rPr lang="en-US" b="1" dirty="0"/>
              <a:t>all cards </a:t>
            </a:r>
            <a:r>
              <a:rPr lang="en-US" dirty="0"/>
              <a:t>in the deck, </a:t>
            </a:r>
            <a:r>
              <a:rPr lang="en-US" b="1" dirty="0"/>
              <a:t>one card at a time</a:t>
            </a:r>
            <a:r>
              <a:rPr lang="en-US" dirty="0"/>
              <a:t>, in </a:t>
            </a:r>
            <a:r>
              <a:rPr lang="en-US" b="1" dirty="0"/>
              <a:t>clockwise</a:t>
            </a:r>
            <a:r>
              <a:rPr lang="en-US" dirty="0"/>
              <a:t> </a:t>
            </a:r>
            <a:r>
              <a:rPr lang="en-US" b="1" dirty="0"/>
              <a:t>order</a:t>
            </a:r>
            <a:r>
              <a:rPr lang="en-US" dirty="0"/>
              <a:t>, between all players,</a:t>
            </a:r>
          </a:p>
          <a:p>
            <a:pPr marL="0" indent="0">
              <a:buNone/>
            </a:pPr>
            <a:r>
              <a:rPr lang="en-US" dirty="0"/>
              <a:t>- </a:t>
            </a:r>
            <a:r>
              <a:rPr lang="en-US" b="1" dirty="0"/>
              <a:t>starting from the player </a:t>
            </a:r>
            <a:r>
              <a:rPr lang="en-US" dirty="0"/>
              <a:t>with</a:t>
            </a:r>
            <a:r>
              <a:rPr lang="en-US" b="1" dirty="0"/>
              <a:t> </a:t>
            </a:r>
            <a:r>
              <a:rPr lang="en-US" dirty="0"/>
              <a:t>index</a:t>
            </a:r>
            <a:r>
              <a:rPr lang="en-US" b="1" dirty="0"/>
              <a:t> </a:t>
            </a:r>
            <a:r>
              <a:rPr lang="en-US" b="1" dirty="0" err="1"/>
              <a:t>start_from</a:t>
            </a:r>
            <a:r>
              <a:rPr lang="en-US" dirty="0"/>
              <a:t>.</a:t>
            </a:r>
          </a:p>
          <a:p>
            <a:pPr marL="0" indent="0">
              <a:buNone/>
            </a:pPr>
            <a:r>
              <a:rPr lang="en-US" dirty="0"/>
              <a:t>- It is ok if some players have one more card than other players (for instance, if the number of cards is not divisible by number of players)</a:t>
            </a:r>
          </a:p>
          <a:p>
            <a:pPr marL="0" indent="0">
              <a:buNone/>
            </a:pPr>
            <a:endParaRPr lang="en-US" dirty="0"/>
          </a:p>
          <a:p>
            <a:pPr marL="0" indent="0">
              <a:buNone/>
            </a:pPr>
            <a:r>
              <a:rPr lang="en-US" dirty="0"/>
              <a:t>The function </a:t>
            </a:r>
            <a:r>
              <a:rPr lang="en-US" b="1" dirty="0" err="1"/>
              <a:t>distribute_cards</a:t>
            </a:r>
            <a:r>
              <a:rPr lang="en-US" b="1" dirty="0"/>
              <a:t>() </a:t>
            </a:r>
            <a:r>
              <a:rPr lang="en-US" dirty="0"/>
              <a:t>returns a list of cards, </a:t>
            </a:r>
            <a:r>
              <a:rPr lang="en-US" b="1" dirty="0" err="1"/>
              <a:t>player_hand</a:t>
            </a:r>
            <a:r>
              <a:rPr lang="en-US" dirty="0"/>
              <a:t>, corresponding to the </a:t>
            </a:r>
            <a:r>
              <a:rPr lang="en-US" b="1" dirty="0"/>
              <a:t>hand</a:t>
            </a:r>
            <a:r>
              <a:rPr lang="en-US" dirty="0"/>
              <a:t> of player with index </a:t>
            </a:r>
            <a:r>
              <a:rPr lang="en-US" b="1" dirty="0" err="1"/>
              <a:t>player_index</a:t>
            </a:r>
            <a:r>
              <a:rPr lang="en-US" dirty="0"/>
              <a:t>, after we are done distributing the cards. Find a smart </a:t>
            </a:r>
            <a:r>
              <a:rPr lang="en-US" b="1" u="sng" dirty="0">
                <a:solidFill>
                  <a:srgbClr val="7030A0"/>
                </a:solidFill>
              </a:rPr>
              <a:t>slicing</a:t>
            </a:r>
            <a:r>
              <a:rPr lang="en-US" b="1" dirty="0">
                <a:solidFill>
                  <a:srgbClr val="7030A0"/>
                </a:solidFill>
              </a:rPr>
              <a:t> </a:t>
            </a:r>
            <a:r>
              <a:rPr lang="en-US" dirty="0"/>
              <a:t>for the deck!</a:t>
            </a:r>
          </a:p>
        </p:txBody>
      </p:sp>
    </p:spTree>
    <p:extLst>
      <p:ext uri="{BB962C8B-B14F-4D97-AF65-F5344CB8AC3E}">
        <p14:creationId xmlns:p14="http://schemas.microsoft.com/office/powerpoint/2010/main" val="7679219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199" y="1825625"/>
            <a:ext cx="5672015"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a:pPr>
            <a:r>
              <a:rPr lang="en-US" dirty="0"/>
              <a:t>The “</a:t>
            </a:r>
            <a:r>
              <a:rPr lang="en-US" b="1" dirty="0">
                <a:solidFill>
                  <a:srgbClr val="00B050"/>
                </a:solidFill>
              </a:rPr>
              <a:t>for</a:t>
            </a:r>
            <a:r>
              <a:rPr lang="en-US" dirty="0"/>
              <a:t> </a:t>
            </a:r>
            <a:r>
              <a:rPr lang="en-US" b="1" dirty="0"/>
              <a:t>element</a:t>
            </a:r>
            <a:r>
              <a:rPr lang="en-US" dirty="0"/>
              <a:t> </a:t>
            </a:r>
            <a:r>
              <a:rPr lang="en-US" b="1" dirty="0">
                <a:solidFill>
                  <a:srgbClr val="00B050"/>
                </a:solidFill>
              </a:rPr>
              <a:t>in</a:t>
            </a:r>
            <a:r>
              <a:rPr lang="en-US" dirty="0"/>
              <a:t> </a:t>
            </a:r>
            <a:r>
              <a:rPr lang="en-US" b="1" dirty="0"/>
              <a:t>list:</a:t>
            </a:r>
            <a:r>
              <a:rPr lang="en-US" dirty="0"/>
              <a:t>” approach is commonly referred to as traversing a list </a:t>
            </a:r>
            <a:r>
              <a:rPr lang="en-US" b="1" dirty="0"/>
              <a:t>element-wise</a:t>
            </a:r>
            <a:r>
              <a:rPr lang="en-US" dirty="0"/>
              <a:t>.</a:t>
            </a:r>
            <a:endParaRPr lang="en-GB" dirty="0"/>
          </a:p>
        </p:txBody>
      </p:sp>
      <p:pic>
        <p:nvPicPr>
          <p:cNvPr id="5" name="Picture 4">
            <a:extLst>
              <a:ext uri="{FF2B5EF4-FFF2-40B4-BE49-F238E27FC236}">
                <a16:creationId xmlns:a16="http://schemas.microsoft.com/office/drawing/2014/main" id="{560F3DF0-E65C-494E-8686-D8F491CA599C}"/>
              </a:ext>
            </a:extLst>
          </p:cNvPr>
          <p:cNvPicPr>
            <a:picLocks noChangeAspect="1"/>
          </p:cNvPicPr>
          <p:nvPr/>
        </p:nvPicPr>
        <p:blipFill rotWithShape="1">
          <a:blip r:embed="rId2"/>
          <a:srcRect l="10321" t="22154" r="81090" b="42154"/>
          <a:stretch/>
        </p:blipFill>
        <p:spPr>
          <a:xfrm>
            <a:off x="7604367" y="1430214"/>
            <a:ext cx="4048371" cy="5256839"/>
          </a:xfrm>
          <a:prstGeom prst="rect">
            <a:avLst/>
          </a:prstGeom>
        </p:spPr>
      </p:pic>
    </p:spTree>
    <p:extLst>
      <p:ext uri="{BB962C8B-B14F-4D97-AF65-F5344CB8AC3E}">
        <p14:creationId xmlns:p14="http://schemas.microsoft.com/office/powerpoint/2010/main" val="3175717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2"/>
            </a:pPr>
            <a:r>
              <a:rPr lang="en-US" dirty="0"/>
              <a:t>The “</a:t>
            </a:r>
            <a:r>
              <a:rPr lang="en-US" b="1" dirty="0">
                <a:solidFill>
                  <a:srgbClr val="00B050"/>
                </a:solidFill>
              </a:rPr>
              <a:t>for</a:t>
            </a:r>
            <a:r>
              <a:rPr lang="en-US" dirty="0"/>
              <a:t> </a:t>
            </a:r>
            <a:r>
              <a:rPr lang="en-US" b="1" dirty="0"/>
              <a:t>index</a:t>
            </a:r>
            <a:r>
              <a:rPr lang="en-US" dirty="0"/>
              <a:t> </a:t>
            </a:r>
            <a:r>
              <a:rPr lang="en-US" b="1" dirty="0">
                <a:solidFill>
                  <a:srgbClr val="00B050"/>
                </a:solidFill>
              </a:rPr>
              <a:t>in</a:t>
            </a:r>
            <a:r>
              <a:rPr lang="en-US" dirty="0"/>
              <a:t> </a:t>
            </a:r>
            <a:r>
              <a:rPr lang="en-US" b="1" dirty="0">
                <a:solidFill>
                  <a:srgbClr val="00B050"/>
                </a:solidFill>
              </a:rPr>
              <a:t>range</a:t>
            </a:r>
            <a:r>
              <a:rPr lang="en-US" b="1" dirty="0"/>
              <a:t>(</a:t>
            </a:r>
            <a:r>
              <a:rPr lang="en-US" b="1" dirty="0" err="1">
                <a:solidFill>
                  <a:srgbClr val="00B050"/>
                </a:solidFill>
              </a:rPr>
              <a:t>len</a:t>
            </a:r>
            <a:r>
              <a:rPr lang="en-US" b="1" dirty="0"/>
              <a:t>(list)):</a:t>
            </a:r>
            <a:r>
              <a:rPr lang="en-US" dirty="0"/>
              <a:t>”</a:t>
            </a:r>
            <a:br>
              <a:rPr lang="en-US" dirty="0"/>
            </a:br>
            <a:r>
              <a:rPr lang="en-US" dirty="0"/>
              <a:t>approach is commonly referred to as traversing a list </a:t>
            </a:r>
            <a:r>
              <a:rPr lang="en-US" b="1" dirty="0"/>
              <a:t>index-wise</a:t>
            </a:r>
            <a:r>
              <a:rPr lang="en-US" dirty="0"/>
              <a:t>.</a:t>
            </a:r>
            <a:endParaRPr lang="en-GB" dirty="0"/>
          </a:p>
        </p:txBody>
      </p:sp>
      <p:pic>
        <p:nvPicPr>
          <p:cNvPr id="7" name="Picture 6">
            <a:extLst>
              <a:ext uri="{FF2B5EF4-FFF2-40B4-BE49-F238E27FC236}">
                <a16:creationId xmlns:a16="http://schemas.microsoft.com/office/drawing/2014/main" id="{74C4189F-A943-44C3-96F0-51ABCF69384D}"/>
              </a:ext>
            </a:extLst>
          </p:cNvPr>
          <p:cNvPicPr>
            <a:picLocks noChangeAspect="1"/>
          </p:cNvPicPr>
          <p:nvPr/>
        </p:nvPicPr>
        <p:blipFill rotWithShape="1">
          <a:blip r:embed="rId2"/>
          <a:srcRect l="10385" t="24411" r="79551" b="48923"/>
          <a:stretch/>
        </p:blipFill>
        <p:spPr>
          <a:xfrm>
            <a:off x="6815015" y="1620349"/>
            <a:ext cx="5255075" cy="4351338"/>
          </a:xfrm>
          <a:prstGeom prst="rect">
            <a:avLst/>
          </a:prstGeom>
        </p:spPr>
      </p:pic>
    </p:spTree>
    <p:extLst>
      <p:ext uri="{BB962C8B-B14F-4D97-AF65-F5344CB8AC3E}">
        <p14:creationId xmlns:p14="http://schemas.microsoft.com/office/powerpoint/2010/main" val="3046125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 and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3"/>
            </a:pPr>
            <a:r>
              <a:rPr lang="en-US" dirty="0"/>
              <a:t>You have also seen how to use the </a:t>
            </a:r>
            <a:r>
              <a:rPr lang="en-US" b="1" dirty="0">
                <a:solidFill>
                  <a:srgbClr val="00B050"/>
                </a:solidFill>
              </a:rPr>
              <a:t>enumerate</a:t>
            </a:r>
            <a:r>
              <a:rPr lang="en-US" b="1" dirty="0"/>
              <a:t>() </a:t>
            </a:r>
            <a:r>
              <a:rPr lang="en-US" dirty="0"/>
              <a:t>generator, and how it allows to retrieve </a:t>
            </a:r>
            <a:r>
              <a:rPr lang="en-US" b="1" dirty="0"/>
              <a:t>both</a:t>
            </a:r>
            <a:r>
              <a:rPr lang="en-US" dirty="0"/>
              <a:t> </a:t>
            </a:r>
            <a:r>
              <a:rPr lang="en-US" b="1" dirty="0"/>
              <a:t>the</a:t>
            </a:r>
            <a:r>
              <a:rPr lang="en-US" dirty="0"/>
              <a:t> </a:t>
            </a:r>
            <a:r>
              <a:rPr lang="en-US" b="1" dirty="0"/>
              <a:t>indexes</a:t>
            </a:r>
            <a:r>
              <a:rPr lang="en-US" dirty="0"/>
              <a:t> </a:t>
            </a:r>
            <a:r>
              <a:rPr lang="en-US" b="1" dirty="0"/>
              <a:t>and</a:t>
            </a:r>
            <a:r>
              <a:rPr lang="en-US" dirty="0"/>
              <a:t> </a:t>
            </a:r>
            <a:r>
              <a:rPr lang="en-US" b="1" dirty="0"/>
              <a:t>elements</a:t>
            </a:r>
            <a:r>
              <a:rPr lang="en-US" dirty="0"/>
              <a:t> at the same time, while traversing a list.</a:t>
            </a:r>
            <a:endParaRPr lang="en-GB" dirty="0"/>
          </a:p>
        </p:txBody>
      </p:sp>
      <p:pic>
        <p:nvPicPr>
          <p:cNvPr id="4" name="Picture 3">
            <a:extLst>
              <a:ext uri="{FF2B5EF4-FFF2-40B4-BE49-F238E27FC236}">
                <a16:creationId xmlns:a16="http://schemas.microsoft.com/office/drawing/2014/main" id="{BDAC23F8-CFC4-4D1B-AC87-378BE3A3EA43}"/>
              </a:ext>
            </a:extLst>
          </p:cNvPr>
          <p:cNvPicPr>
            <a:picLocks noChangeAspect="1"/>
          </p:cNvPicPr>
          <p:nvPr/>
        </p:nvPicPr>
        <p:blipFill rotWithShape="1">
          <a:blip r:embed="rId2"/>
          <a:srcRect l="10256" t="52103" r="77372" b="20820"/>
          <a:stretch/>
        </p:blipFill>
        <p:spPr>
          <a:xfrm>
            <a:off x="6752492" y="1825625"/>
            <a:ext cx="5363925" cy="3668589"/>
          </a:xfrm>
          <a:prstGeom prst="rect">
            <a:avLst/>
          </a:prstGeom>
        </p:spPr>
      </p:pic>
    </p:spTree>
    <p:extLst>
      <p:ext uri="{BB962C8B-B14F-4D97-AF65-F5344CB8AC3E}">
        <p14:creationId xmlns:p14="http://schemas.microsoft.com/office/powerpoint/2010/main" val="26347789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(while)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4"/>
            </a:pPr>
            <a:r>
              <a:rPr lang="en-US" dirty="0"/>
              <a:t>You can also replace the </a:t>
            </a:r>
            <a:r>
              <a:rPr lang="en-US" b="1" dirty="0">
                <a:solidFill>
                  <a:srgbClr val="00B050"/>
                </a:solidFill>
              </a:rPr>
              <a:t>for</a:t>
            </a:r>
            <a:r>
              <a:rPr lang="en-US" dirty="0"/>
              <a:t> loop with a </a:t>
            </a:r>
            <a:r>
              <a:rPr lang="en-US" b="1" dirty="0">
                <a:solidFill>
                  <a:srgbClr val="00B050"/>
                </a:solidFill>
              </a:rPr>
              <a:t>while</a:t>
            </a:r>
            <a:r>
              <a:rPr lang="en-US" dirty="0"/>
              <a:t> loop.</a:t>
            </a:r>
            <a:br>
              <a:rPr lang="en-GB" dirty="0"/>
            </a:br>
            <a:r>
              <a:rPr lang="en-GB" dirty="0"/>
              <a:t>(</a:t>
            </a:r>
            <a:r>
              <a:rPr lang="en-GB" b="1" u="sng" dirty="0"/>
              <a:t>Not</a:t>
            </a:r>
            <a:r>
              <a:rPr lang="en-GB" u="sng" dirty="0"/>
              <a:t> </a:t>
            </a:r>
            <a:r>
              <a:rPr lang="en-GB" b="1" u="sng" dirty="0"/>
              <a:t>recommended</a:t>
            </a:r>
            <a:r>
              <a:rPr lang="en-GB" dirty="0"/>
              <a:t> however!)</a:t>
            </a:r>
            <a:endParaRPr lang="en-US" dirty="0"/>
          </a:p>
        </p:txBody>
      </p:sp>
      <p:pic>
        <p:nvPicPr>
          <p:cNvPr id="5" name="Picture 4">
            <a:extLst>
              <a:ext uri="{FF2B5EF4-FFF2-40B4-BE49-F238E27FC236}">
                <a16:creationId xmlns:a16="http://schemas.microsoft.com/office/drawing/2014/main" id="{11DCD614-5568-41FB-A77C-1AE2F8DD67C6}"/>
              </a:ext>
            </a:extLst>
          </p:cNvPr>
          <p:cNvPicPr>
            <a:picLocks noChangeAspect="1"/>
          </p:cNvPicPr>
          <p:nvPr/>
        </p:nvPicPr>
        <p:blipFill rotWithShape="1">
          <a:blip r:embed="rId2"/>
          <a:srcRect l="10385" t="35487" r="79743" b="36205"/>
          <a:stretch/>
        </p:blipFill>
        <p:spPr>
          <a:xfrm>
            <a:off x="6861906" y="1672118"/>
            <a:ext cx="5198446" cy="4658344"/>
          </a:xfrm>
          <a:prstGeom prst="rect">
            <a:avLst/>
          </a:prstGeom>
        </p:spPr>
      </p:pic>
    </p:spTree>
    <p:extLst>
      <p:ext uri="{BB962C8B-B14F-4D97-AF65-F5344CB8AC3E}">
        <p14:creationId xmlns:p14="http://schemas.microsoft.com/office/powerpoint/2010/main" val="8062367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DBDE-63BE-46E7-A0E1-5135858EFA28}"/>
              </a:ext>
            </a:extLst>
          </p:cNvPr>
          <p:cNvSpPr>
            <a:spLocks noGrp="1"/>
          </p:cNvSpPr>
          <p:nvPr>
            <p:ph type="title"/>
          </p:nvPr>
        </p:nvSpPr>
        <p:spPr/>
        <p:txBody>
          <a:bodyPr/>
          <a:lstStyle/>
          <a:p>
            <a:r>
              <a:rPr lang="en-US" dirty="0"/>
              <a:t>Updating an element in a list</a:t>
            </a:r>
            <a:endParaRPr lang="en-GB" dirty="0"/>
          </a:p>
        </p:txBody>
      </p:sp>
      <p:sp>
        <p:nvSpPr>
          <p:cNvPr id="3" name="Content Placeholder 2">
            <a:extLst>
              <a:ext uri="{FF2B5EF4-FFF2-40B4-BE49-F238E27FC236}">
                <a16:creationId xmlns:a16="http://schemas.microsoft.com/office/drawing/2014/main" id="{0A9D1A48-CFB7-4AE9-B2DA-0AE16E8D6C7A}"/>
              </a:ext>
            </a:extLst>
          </p:cNvPr>
          <p:cNvSpPr>
            <a:spLocks noGrp="1"/>
          </p:cNvSpPr>
          <p:nvPr>
            <p:ph sz="half" idx="1"/>
          </p:nvPr>
        </p:nvSpPr>
        <p:spPr/>
        <p:txBody>
          <a:bodyPr/>
          <a:lstStyle/>
          <a:p>
            <a:r>
              <a:rPr lang="en-US" dirty="0"/>
              <a:t>The indexing notation </a:t>
            </a:r>
            <a:r>
              <a:rPr lang="en-US" b="1" dirty="0"/>
              <a:t>(list[index]) </a:t>
            </a:r>
            <a:r>
              <a:rPr lang="en-US" dirty="0"/>
              <a:t>can be used to update an element in the list.</a:t>
            </a:r>
          </a:p>
          <a:p>
            <a:r>
              <a:rPr lang="en-US" dirty="0"/>
              <a:t>The accessed element receives (with the </a:t>
            </a:r>
            <a:r>
              <a:rPr lang="en-US" b="1" dirty="0">
                <a:solidFill>
                  <a:srgbClr val="00B050"/>
                </a:solidFill>
              </a:rPr>
              <a:t>=</a:t>
            </a:r>
            <a:r>
              <a:rPr lang="en-US" dirty="0"/>
              <a:t> sign symbol) a new value.</a:t>
            </a:r>
          </a:p>
          <a:p>
            <a:r>
              <a:rPr lang="en-US" dirty="0"/>
              <a:t>A list element is just another variable after all.</a:t>
            </a:r>
            <a:endParaRPr lang="en-GB" dirty="0"/>
          </a:p>
        </p:txBody>
      </p:sp>
      <p:pic>
        <p:nvPicPr>
          <p:cNvPr id="5" name="Picture 4">
            <a:extLst>
              <a:ext uri="{FF2B5EF4-FFF2-40B4-BE49-F238E27FC236}">
                <a16:creationId xmlns:a16="http://schemas.microsoft.com/office/drawing/2014/main" id="{6C15BFDD-1652-4244-A925-C31DDFD8F7E0}"/>
              </a:ext>
            </a:extLst>
          </p:cNvPr>
          <p:cNvPicPr>
            <a:picLocks noChangeAspect="1"/>
          </p:cNvPicPr>
          <p:nvPr/>
        </p:nvPicPr>
        <p:blipFill rotWithShape="1">
          <a:blip r:embed="rId2"/>
          <a:srcRect l="10449" t="28103" r="78077" b="35590"/>
          <a:stretch/>
        </p:blipFill>
        <p:spPr>
          <a:xfrm>
            <a:off x="6744677" y="1381566"/>
            <a:ext cx="5181600" cy="5123704"/>
          </a:xfrm>
          <a:prstGeom prst="rect">
            <a:avLst/>
          </a:prstGeom>
        </p:spPr>
      </p:pic>
    </p:spTree>
    <p:extLst>
      <p:ext uri="{BB962C8B-B14F-4D97-AF65-F5344CB8AC3E}">
        <p14:creationId xmlns:p14="http://schemas.microsoft.com/office/powerpoint/2010/main" val="4173814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3" r="79423" b="43025"/>
          <a:stretch/>
        </p:blipFill>
        <p:spPr>
          <a:xfrm>
            <a:off x="6705600" y="0"/>
            <a:ext cx="4314092" cy="4908062"/>
          </a:xfrm>
          <a:prstGeom prst="rect">
            <a:avLst/>
          </a:prstGeom>
        </p:spPr>
      </p:pic>
    </p:spTree>
    <p:extLst>
      <p:ext uri="{BB962C8B-B14F-4D97-AF65-F5344CB8AC3E}">
        <p14:creationId xmlns:p14="http://schemas.microsoft.com/office/powerpoint/2010/main" val="24636310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b="1" dirty="0"/>
              <a:t>Observation:</a:t>
            </a:r>
            <a:r>
              <a:rPr lang="en-US" dirty="0"/>
              <a:t> an element of a list can be another list!</a:t>
            </a:r>
          </a:p>
          <a:p>
            <a:r>
              <a:rPr lang="en-US" dirty="0"/>
              <a:t>Careful with the </a:t>
            </a:r>
            <a:r>
              <a:rPr lang="en-US" b="1" dirty="0" err="1">
                <a:solidFill>
                  <a:srgbClr val="00B050"/>
                </a:solidFill>
              </a:rPr>
              <a:t>len</a:t>
            </a:r>
            <a:r>
              <a:rPr lang="en-US" b="1" dirty="0"/>
              <a:t>()</a:t>
            </a:r>
            <a:r>
              <a:rPr lang="en-US" dirty="0"/>
              <a:t> function!</a:t>
            </a:r>
          </a:p>
          <a:p>
            <a:r>
              <a:rPr lang="en-US" dirty="0"/>
              <a:t>If an element of a list is a list itself, it still only counts as 1 element!</a:t>
            </a:r>
          </a:p>
          <a:p>
            <a:r>
              <a:rPr lang="en-US" dirty="0"/>
              <a:t>You can </a:t>
            </a:r>
            <a:r>
              <a:rPr lang="en-US" b="1" dirty="0"/>
              <a:t>use multiple</a:t>
            </a:r>
            <a:r>
              <a:rPr lang="en-US" dirty="0"/>
              <a:t> </a:t>
            </a:r>
            <a:r>
              <a:rPr lang="en-US" b="1" dirty="0"/>
              <a:t>indexing, </a:t>
            </a:r>
            <a:r>
              <a:rPr lang="en-US" dirty="0"/>
              <a:t>i.e. using  </a:t>
            </a:r>
            <a:r>
              <a:rPr lang="en-US" b="1" dirty="0">
                <a:solidFill>
                  <a:srgbClr val="00B050"/>
                </a:solidFill>
              </a:rPr>
              <a:t>[] </a:t>
            </a:r>
            <a:r>
              <a:rPr lang="en-US" dirty="0"/>
              <a:t>several times in a row, to </a:t>
            </a:r>
            <a:r>
              <a:rPr lang="en-US" b="1" dirty="0"/>
              <a:t>access the elements of a </a:t>
            </a:r>
            <a:r>
              <a:rPr lang="en-US" b="1" dirty="0" err="1"/>
              <a:t>sublist</a:t>
            </a:r>
            <a:r>
              <a:rPr lang="en-US" dirty="0"/>
              <a:t>.</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2" r="79423" b="28821"/>
          <a:stretch/>
        </p:blipFill>
        <p:spPr>
          <a:xfrm>
            <a:off x="6705600" y="0"/>
            <a:ext cx="4314092" cy="6798792"/>
          </a:xfrm>
          <a:prstGeom prst="rect">
            <a:avLst/>
          </a:prstGeom>
        </p:spPr>
      </p:pic>
    </p:spTree>
    <p:extLst>
      <p:ext uri="{BB962C8B-B14F-4D97-AF65-F5344CB8AC3E}">
        <p14:creationId xmlns:p14="http://schemas.microsoft.com/office/powerpoint/2010/main" val="28181591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br>
              <a:rPr lang="en-US" dirty="0"/>
            </a:br>
            <a:endParaRPr lang="en-US" dirty="0"/>
          </a:p>
          <a:p>
            <a:pPr marL="0" indent="0">
              <a:buNone/>
            </a:pPr>
            <a:endParaRPr lang="en-GB" dirty="0"/>
          </a:p>
          <a:p>
            <a:endParaRPr lang="en-GB" dirty="0"/>
          </a:p>
        </p:txBody>
      </p:sp>
      <p:pic>
        <p:nvPicPr>
          <p:cNvPr id="6" name="Picture 5">
            <a:extLst>
              <a:ext uri="{FF2B5EF4-FFF2-40B4-BE49-F238E27FC236}">
                <a16:creationId xmlns:a16="http://schemas.microsoft.com/office/drawing/2014/main" id="{A8709816-4DE5-444D-A56B-3A3CA6FA7F82}"/>
              </a:ext>
            </a:extLst>
          </p:cNvPr>
          <p:cNvPicPr>
            <a:picLocks noChangeAspect="1"/>
          </p:cNvPicPr>
          <p:nvPr/>
        </p:nvPicPr>
        <p:blipFill rotWithShape="1">
          <a:blip r:embed="rId2"/>
          <a:srcRect l="10513" t="29333" r="58461" b="54257"/>
          <a:stretch/>
        </p:blipFill>
        <p:spPr>
          <a:xfrm>
            <a:off x="0" y="4708647"/>
            <a:ext cx="12141406" cy="2006845"/>
          </a:xfrm>
          <a:prstGeom prst="rect">
            <a:avLst/>
          </a:prstGeom>
        </p:spPr>
      </p:pic>
      <p:pic>
        <p:nvPicPr>
          <p:cNvPr id="8" name="Picture 7">
            <a:extLst>
              <a:ext uri="{FF2B5EF4-FFF2-40B4-BE49-F238E27FC236}">
                <a16:creationId xmlns:a16="http://schemas.microsoft.com/office/drawing/2014/main" id="{89D3B8DE-C078-48BE-B6A0-D120952F743E}"/>
              </a:ext>
            </a:extLst>
          </p:cNvPr>
          <p:cNvPicPr>
            <a:picLocks noChangeAspect="1"/>
          </p:cNvPicPr>
          <p:nvPr/>
        </p:nvPicPr>
        <p:blipFill rotWithShape="1">
          <a:blip r:embed="rId3"/>
          <a:srcRect r="80449" b="62462"/>
          <a:stretch/>
        </p:blipFill>
        <p:spPr>
          <a:xfrm>
            <a:off x="6172202" y="682209"/>
            <a:ext cx="5948932" cy="3569359"/>
          </a:xfrm>
          <a:prstGeom prst="rect">
            <a:avLst/>
          </a:prstGeom>
        </p:spPr>
      </p:pic>
    </p:spTree>
    <p:extLst>
      <p:ext uri="{BB962C8B-B14F-4D97-AF65-F5344CB8AC3E}">
        <p14:creationId xmlns:p14="http://schemas.microsoft.com/office/powerpoint/2010/main" val="3214453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lstStyle/>
          <a:p>
            <a:r>
              <a:rPr lang="en-US" dirty="0"/>
              <a:t>Let us first discuss a new type of objects, called </a:t>
            </a:r>
            <a:r>
              <a:rPr lang="en-US" b="1" dirty="0"/>
              <a:t>lists</a:t>
            </a:r>
            <a:r>
              <a:rPr lang="en-US" dirty="0"/>
              <a:t>.</a:t>
            </a:r>
          </a:p>
          <a:p>
            <a:r>
              <a:rPr lang="en-US" b="1" dirty="0"/>
              <a:t>Definition (lists):</a:t>
            </a:r>
            <a:r>
              <a:rPr lang="en-US" dirty="0"/>
              <a:t> a </a:t>
            </a:r>
            <a:r>
              <a:rPr lang="en-US" b="1" dirty="0"/>
              <a:t>list </a:t>
            </a:r>
            <a:r>
              <a:rPr lang="en-US" dirty="0"/>
              <a:t>is a </a:t>
            </a:r>
            <a:r>
              <a:rPr lang="en-US" b="1" dirty="0"/>
              <a:t>sequence</a:t>
            </a:r>
            <a:r>
              <a:rPr lang="en-US" dirty="0"/>
              <a:t> of several variable elements, listed in order, between </a:t>
            </a:r>
            <a:r>
              <a:rPr lang="en-US" b="1" dirty="0"/>
              <a:t>brackets</a:t>
            </a:r>
            <a:r>
              <a:rPr lang="en-US" dirty="0"/>
              <a:t> and separated by </a:t>
            </a:r>
            <a:r>
              <a:rPr lang="en-US" b="1" dirty="0"/>
              <a:t>commas</a:t>
            </a:r>
            <a:r>
              <a:rPr lang="en-US" dirty="0"/>
              <a:t>.</a:t>
            </a:r>
          </a:p>
          <a:p>
            <a:r>
              <a:rPr lang="en-US" dirty="0"/>
              <a:t>It can contain variables of any types (int, float, string, etc.).</a:t>
            </a:r>
          </a:p>
          <a:p>
            <a:r>
              <a:rPr lang="en-US" dirty="0"/>
              <a:t>List can also contain mixed types of variables.</a:t>
            </a:r>
            <a:endParaRPr lang="en-GB" dirty="0"/>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33137"/>
          <a:stretch/>
        </p:blipFill>
        <p:spPr>
          <a:xfrm>
            <a:off x="6172202" y="1376412"/>
            <a:ext cx="5887702" cy="5226518"/>
          </a:xfrm>
          <a:prstGeom prst="rect">
            <a:avLst/>
          </a:prstGeom>
        </p:spPr>
      </p:pic>
    </p:spTree>
    <p:extLst>
      <p:ext uri="{BB962C8B-B14F-4D97-AF65-F5344CB8AC3E}">
        <p14:creationId xmlns:p14="http://schemas.microsoft.com/office/powerpoint/2010/main" val="273408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73F58A-4908-4B0E-A357-60990A1260F7}"/>
              </a:ext>
            </a:extLst>
          </p:cNvPr>
          <p:cNvPicPr>
            <a:picLocks noChangeAspect="1"/>
          </p:cNvPicPr>
          <p:nvPr/>
        </p:nvPicPr>
        <p:blipFill rotWithShape="1">
          <a:blip r:embed="rId3"/>
          <a:srcRect l="17949" t="29128" r="68077" b="26564"/>
          <a:stretch/>
        </p:blipFill>
        <p:spPr>
          <a:xfrm>
            <a:off x="6019800" y="648794"/>
            <a:ext cx="6104997" cy="6048991"/>
          </a:xfrm>
          <a:prstGeom prst="rect">
            <a:avLst/>
          </a:prstGeom>
        </p:spPr>
      </p:pic>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a:t>
            </a:r>
            <a:r>
              <a:rPr lang="en-US" dirty="0"/>
              <a:t>!</a:t>
            </a:r>
          </a:p>
          <a:p>
            <a:pPr marL="0" indent="0">
              <a:buNone/>
            </a:pPr>
            <a:endParaRPr lang="en-US" b="1" dirty="0"/>
          </a:p>
          <a:p>
            <a:pPr marL="0" indent="0">
              <a:buNone/>
            </a:pPr>
            <a:r>
              <a:rPr lang="en-US" b="1" dirty="0"/>
              <a:t>Great news: </a:t>
            </a:r>
            <a:r>
              <a:rPr lang="en-US" dirty="0"/>
              <a:t>this means that you will no longer need Excel!</a:t>
            </a:r>
          </a:p>
          <a:p>
            <a:endParaRPr lang="en-GB" dirty="0"/>
          </a:p>
          <a:p>
            <a:endParaRPr lang="en-GB" dirty="0"/>
          </a:p>
        </p:txBody>
      </p:sp>
      <p:pic>
        <p:nvPicPr>
          <p:cNvPr id="10" name="Picture 9" descr="A close up of a sign&#10;&#10;Description automatically generated">
            <a:extLst>
              <a:ext uri="{FF2B5EF4-FFF2-40B4-BE49-F238E27FC236}">
                <a16:creationId xmlns:a16="http://schemas.microsoft.com/office/drawing/2014/main" id="{1D0C5EC8-0A5C-4F78-9131-6A9C3E5C8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946" y="3120839"/>
            <a:ext cx="659612" cy="659612"/>
          </a:xfrm>
          <a:prstGeom prst="rect">
            <a:avLst/>
          </a:prstGeom>
        </p:spPr>
      </p:pic>
      <p:pic>
        <p:nvPicPr>
          <p:cNvPr id="11" name="Picture 10" descr="A close up of a sign&#10;&#10;Description automatically generated">
            <a:extLst>
              <a:ext uri="{FF2B5EF4-FFF2-40B4-BE49-F238E27FC236}">
                <a16:creationId xmlns:a16="http://schemas.microsoft.com/office/drawing/2014/main" id="{DDA166A9-AC7E-4093-B673-63711E5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186" y="5964071"/>
            <a:ext cx="718474" cy="718474"/>
          </a:xfrm>
          <a:prstGeom prst="rect">
            <a:avLst/>
          </a:prstGeom>
        </p:spPr>
      </p:pic>
      <p:pic>
        <p:nvPicPr>
          <p:cNvPr id="12" name="Picture 11" descr="A close up of a sign&#10;&#10;Description automatically generated">
            <a:extLst>
              <a:ext uri="{FF2B5EF4-FFF2-40B4-BE49-F238E27FC236}">
                <a16:creationId xmlns:a16="http://schemas.microsoft.com/office/drawing/2014/main" id="{5F5FB14D-CBB3-4778-BCD8-763B09C71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940" y="3177923"/>
            <a:ext cx="455344" cy="455344"/>
          </a:xfrm>
          <a:prstGeom prst="rect">
            <a:avLst/>
          </a:prstGeom>
        </p:spPr>
      </p:pic>
    </p:spTree>
    <p:extLst>
      <p:ext uri="{BB962C8B-B14F-4D97-AF65-F5344CB8AC3E}">
        <p14:creationId xmlns:p14="http://schemas.microsoft.com/office/powerpoint/2010/main" val="512493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7" name="Arrow: Right 6">
            <a:extLst>
              <a:ext uri="{FF2B5EF4-FFF2-40B4-BE49-F238E27FC236}">
                <a16:creationId xmlns:a16="http://schemas.microsoft.com/office/drawing/2014/main" id="{A2F21ED4-7459-49E0-84BF-E11783315F0C}"/>
              </a:ext>
            </a:extLst>
          </p:cNvPr>
          <p:cNvSpPr/>
          <p:nvPr/>
        </p:nvSpPr>
        <p:spPr>
          <a:xfrm>
            <a:off x="6330461" y="216572"/>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592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Traversing lists of lists requires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list</a:t>
            </a:r>
            <a:r>
              <a:rPr lang="en-US" dirty="0"/>
              <a:t>, one line at a time.</a:t>
            </a:r>
          </a:p>
          <a:p>
            <a:pPr marL="0" indent="0">
              <a:buNone/>
            </a:pPr>
            <a:endParaRPr lang="en-US" dirty="0"/>
          </a:p>
          <a:p>
            <a:pPr marL="0" indent="0">
              <a:buNone/>
            </a:pPr>
            <a:r>
              <a:rPr lang="en-US" dirty="0"/>
              <a:t>The </a:t>
            </a:r>
            <a:r>
              <a:rPr lang="en-US" b="1" dirty="0"/>
              <a:t>second </a:t>
            </a:r>
            <a:r>
              <a:rPr lang="en-US" b="1" dirty="0">
                <a:solidFill>
                  <a:srgbClr val="00B050"/>
                </a:solidFill>
              </a:rPr>
              <a:t>for</a:t>
            </a:r>
            <a:r>
              <a:rPr lang="en-US" b="1" dirty="0"/>
              <a:t> loop </a:t>
            </a:r>
            <a:r>
              <a:rPr lang="en-US" dirty="0"/>
              <a:t>browses through the </a:t>
            </a:r>
            <a:r>
              <a:rPr lang="en-US" b="1" dirty="0"/>
              <a:t>elements</a:t>
            </a:r>
            <a:r>
              <a:rPr lang="en-US" dirty="0"/>
              <a:t> </a:t>
            </a:r>
            <a:r>
              <a:rPr lang="en-US" b="1" dirty="0"/>
              <a:t>in the </a:t>
            </a:r>
            <a:r>
              <a:rPr lang="en-US" b="1" dirty="0" err="1"/>
              <a:t>sublists</a:t>
            </a:r>
            <a:r>
              <a:rPr lang="en-US" dirty="0"/>
              <a:t>, one element at a time.</a:t>
            </a:r>
          </a:p>
          <a:p>
            <a:endParaRPr lang="en-GB" dirty="0"/>
          </a:p>
          <a:p>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6" name="Arrow: Right 5">
            <a:extLst>
              <a:ext uri="{FF2B5EF4-FFF2-40B4-BE49-F238E27FC236}">
                <a16:creationId xmlns:a16="http://schemas.microsoft.com/office/drawing/2014/main" id="{DB81411E-85BB-4F95-8B19-B81B417D588D}"/>
              </a:ext>
            </a:extLst>
          </p:cNvPr>
          <p:cNvSpPr/>
          <p:nvPr/>
        </p:nvSpPr>
        <p:spPr>
          <a:xfrm>
            <a:off x="6799384" y="966849"/>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98133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a:t>
            </a:r>
            <a:r>
              <a:rPr lang="en-US" b="1" dirty="0"/>
              <a:t>tic tac toe board </a:t>
            </a:r>
            <a:r>
              <a:rPr lang="en-US" dirty="0"/>
              <a:t>can be represented as a </a:t>
            </a:r>
            <a:r>
              <a:rPr lang="en-US" b="1" dirty="0"/>
              <a:t>list of lists</a:t>
            </a:r>
            <a:r>
              <a:rPr lang="en-US" dirty="0"/>
              <a:t>, by</a:t>
            </a:r>
          </a:p>
          <a:p>
            <a:r>
              <a:rPr lang="en-US" dirty="0"/>
              <a:t>defining a list of three elements,</a:t>
            </a:r>
          </a:p>
          <a:p>
            <a:r>
              <a:rPr lang="en-US" dirty="0"/>
              <a:t>each element is a </a:t>
            </a:r>
            <a:r>
              <a:rPr lang="en-US" dirty="0" err="1"/>
              <a:t>sublist</a:t>
            </a:r>
            <a:r>
              <a:rPr lang="en-US" dirty="0"/>
              <a:t> of three elements corresponding to each line, from up to down,</a:t>
            </a:r>
          </a:p>
          <a:p>
            <a:r>
              <a:rPr lang="en-US" dirty="0"/>
              <a:t>each </a:t>
            </a:r>
            <a:r>
              <a:rPr lang="en-US" dirty="0" err="1"/>
              <a:t>sublist</a:t>
            </a:r>
            <a:r>
              <a:rPr lang="en-US" dirty="0"/>
              <a:t> contains three elements, corresponding to each position on the line, from left to right,</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r>
              <a:rPr lang="en-US" dirty="0"/>
              <a:t>element will have a value </a:t>
            </a:r>
            <a:r>
              <a:rPr lang="en-US" b="1" dirty="0"/>
              <a:t>0</a:t>
            </a:r>
            <a:r>
              <a:rPr lang="en-US" dirty="0"/>
              <a:t> if the position is empty,</a:t>
            </a:r>
          </a:p>
          <a:p>
            <a:r>
              <a:rPr lang="en-US" dirty="0"/>
              <a:t>element will have a value </a:t>
            </a:r>
            <a:r>
              <a:rPr lang="en-US" b="1" dirty="0"/>
              <a:t>1</a:t>
            </a:r>
            <a:r>
              <a:rPr lang="en-US" dirty="0"/>
              <a:t> if the position contains a </a:t>
            </a:r>
            <a:r>
              <a:rPr lang="en-US" b="1" dirty="0"/>
              <a:t>circle</a:t>
            </a:r>
            <a:r>
              <a:rPr lang="en-US" dirty="0"/>
              <a:t>,</a:t>
            </a:r>
          </a:p>
          <a:p>
            <a:r>
              <a:rPr lang="en-US" dirty="0"/>
              <a:t>element will have a value </a:t>
            </a:r>
            <a:r>
              <a:rPr lang="en-US" b="1" dirty="0"/>
              <a:t>2</a:t>
            </a:r>
            <a:r>
              <a:rPr lang="en-US" dirty="0"/>
              <a:t> if the position contains a </a:t>
            </a:r>
            <a:r>
              <a:rPr lang="en-US" b="1" dirty="0"/>
              <a:t>cross</a:t>
            </a:r>
            <a:r>
              <a:rPr lang="en-US" dirty="0"/>
              <a:t>,</a:t>
            </a:r>
            <a:endParaRPr lang="en-GB"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274" b="95442" l="5556" r="93333">
                        <a14:foregroundMark x1="25278" y1="19088" x2="25278" y2="19088"/>
                        <a14:foregroundMark x1="9444" y1="7407" x2="9444" y2="7407"/>
                        <a14:foregroundMark x1="9167" y1="5698" x2="9167" y2="5698"/>
                        <a14:foregroundMark x1="5556" y1="12821" x2="5556" y2="12821"/>
                        <a14:foregroundMark x1="5556" y1="12821" x2="5556" y2="12821"/>
                        <a14:foregroundMark x1="50556" y1="10826" x2="50556" y2="10826"/>
                        <a14:foregroundMark x1="49167" y1="12251" x2="49167" y2="12251"/>
                        <a14:foregroundMark x1="49167" y1="12251" x2="49167" y2="12251"/>
                        <a14:foregroundMark x1="80556" y1="12821" x2="80556" y2="12821"/>
                        <a14:foregroundMark x1="80556" y1="12821" x2="80556" y2="12821"/>
                        <a14:foregroundMark x1="83611" y1="50427" x2="83611" y2="50427"/>
                        <a14:foregroundMark x1="83611" y1="50427" x2="83611" y2="50427"/>
                        <a14:foregroundMark x1="42500" y1="41595" x2="42500" y2="41595"/>
                        <a14:foregroundMark x1="42500" y1="41595" x2="42500" y2="41595"/>
                        <a14:foregroundMark x1="14722" y1="82906" x2="14722" y2="82906"/>
                        <a14:foregroundMark x1="14722" y1="82906" x2="14722" y2="82906"/>
                        <a14:foregroundMark x1="42778" y1="77208" x2="42778" y2="77208"/>
                        <a14:foregroundMark x1="42778" y1="77208" x2="42778" y2="77208"/>
                        <a14:foregroundMark x1="56111" y1="93162" x2="56111" y2="93162"/>
                        <a14:foregroundMark x1="56111" y1="93162" x2="56111" y2="93162"/>
                        <a14:foregroundMark x1="50278" y1="96011" x2="50278" y2="96011"/>
                        <a14:foregroundMark x1="50278" y1="96011" x2="50278" y2="96011"/>
                        <a14:foregroundMark x1="93333" y1="91453" x2="93333" y2="91453"/>
                        <a14:foregroundMark x1="93333" y1="91453" x2="93333" y2="91453"/>
                      </a14:backgroundRemoval>
                    </a14:imgEffect>
                  </a14:imgLayer>
                </a14:imgProps>
              </a:ext>
              <a:ext uri="{28A0092B-C50C-407E-A947-70E740481C1C}">
                <a14:useLocalDpi xmlns:a14="http://schemas.microsoft.com/office/drawing/2010/main" val="0"/>
              </a:ext>
            </a:extLst>
          </a:blip>
          <a:stretch>
            <a:fillRect/>
          </a:stretch>
        </p:blipFill>
        <p:spPr>
          <a:xfrm>
            <a:off x="6447692" y="4712676"/>
            <a:ext cx="1947833" cy="1899137"/>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4"/>
          <a:srcRect l="57051" t="37333" r="34166" b="53436"/>
          <a:stretch/>
        </p:blipFill>
        <p:spPr>
          <a:xfrm>
            <a:off x="8573477" y="5093633"/>
            <a:ext cx="3462215" cy="1137222"/>
          </a:xfrm>
          <a:prstGeom prst="rect">
            <a:avLst/>
          </a:prstGeom>
        </p:spPr>
      </p:pic>
    </p:spTree>
    <p:extLst>
      <p:ext uri="{BB962C8B-B14F-4D97-AF65-F5344CB8AC3E}">
        <p14:creationId xmlns:p14="http://schemas.microsoft.com/office/powerpoint/2010/main" val="1602562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tic tac toe board can be represented as a list of lists.</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pPr marL="0" indent="0">
              <a:buNone/>
            </a:pPr>
            <a:r>
              <a:rPr lang="en-US" dirty="0"/>
              <a:t>Write a function </a:t>
            </a:r>
            <a:r>
              <a:rPr lang="en-US" b="1" dirty="0" err="1"/>
              <a:t>board_winner</a:t>
            </a:r>
            <a:r>
              <a:rPr lang="en-US" b="1" dirty="0"/>
              <a:t>()</a:t>
            </a:r>
            <a:r>
              <a:rPr lang="en-US" dirty="0"/>
              <a:t>, which:</a:t>
            </a:r>
          </a:p>
          <a:p>
            <a:r>
              <a:rPr lang="en-US" dirty="0"/>
              <a:t>receives a board, defined as a list of lists, as its sole input parameter,</a:t>
            </a:r>
          </a:p>
          <a:p>
            <a:r>
              <a:rPr lang="en-US" dirty="0"/>
              <a:t>returns a single output, which consists of the value</a:t>
            </a:r>
          </a:p>
          <a:p>
            <a:pPr lvl="1"/>
            <a:r>
              <a:rPr lang="en-US" sz="2800" dirty="0"/>
              <a:t>1 if the circles won,</a:t>
            </a:r>
          </a:p>
          <a:p>
            <a:pPr lvl="1"/>
            <a:r>
              <a:rPr lang="en-US" sz="2800" dirty="0"/>
              <a:t>2 if the crosses won,</a:t>
            </a:r>
          </a:p>
          <a:p>
            <a:pPr lvl="1"/>
            <a:r>
              <a:rPr lang="en-US" sz="2800" dirty="0"/>
              <a:t>and 0 if there is no clear winner.</a:t>
            </a:r>
            <a:endParaRPr lang="en-GB" sz="2800" dirty="0"/>
          </a:p>
        </p:txBody>
      </p:sp>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2"/>
          <a:srcRect l="57051" t="37333" r="34166" b="53436"/>
          <a:stretch/>
        </p:blipFill>
        <p:spPr>
          <a:xfrm>
            <a:off x="567438" y="5286374"/>
            <a:ext cx="4627839" cy="1520091"/>
          </a:xfrm>
          <a:prstGeom prst="rect">
            <a:avLst/>
          </a:prstGeom>
        </p:spPr>
      </p:pic>
      <p:pic>
        <p:nvPicPr>
          <p:cNvPr id="5" name="Picture 4" descr="A close up of a building&#10;&#10;Description automatically generated">
            <a:extLst>
              <a:ext uri="{FF2B5EF4-FFF2-40B4-BE49-F238E27FC236}">
                <a16:creationId xmlns:a16="http://schemas.microsoft.com/office/drawing/2014/main" id="{5A5AF04E-8409-D117-1879-C3DFEE6156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274" b="95442" l="5556" r="93333">
                        <a14:foregroundMark x1="25278" y1="19088" x2="25278" y2="19088"/>
                        <a14:foregroundMark x1="9444" y1="7407" x2="9444" y2="7407"/>
                        <a14:foregroundMark x1="9167" y1="5698" x2="9167" y2="5698"/>
                        <a14:foregroundMark x1="5556" y1="12821" x2="5556" y2="12821"/>
                        <a14:foregroundMark x1="5556" y1="12821" x2="5556" y2="12821"/>
                        <a14:foregroundMark x1="50556" y1="10826" x2="50556" y2="10826"/>
                        <a14:foregroundMark x1="49167" y1="12251" x2="49167" y2="12251"/>
                        <a14:foregroundMark x1="49167" y1="12251" x2="49167" y2="12251"/>
                        <a14:foregroundMark x1="80556" y1="12821" x2="80556" y2="12821"/>
                        <a14:foregroundMark x1="80556" y1="12821" x2="80556" y2="12821"/>
                        <a14:foregroundMark x1="83611" y1="50427" x2="83611" y2="50427"/>
                        <a14:foregroundMark x1="83611" y1="50427" x2="83611" y2="50427"/>
                        <a14:foregroundMark x1="42500" y1="41595" x2="42500" y2="41595"/>
                        <a14:foregroundMark x1="42500" y1="41595" x2="42500" y2="41595"/>
                        <a14:foregroundMark x1="14722" y1="82906" x2="14722" y2="82906"/>
                        <a14:foregroundMark x1="14722" y1="82906" x2="14722" y2="82906"/>
                        <a14:foregroundMark x1="42778" y1="77208" x2="42778" y2="77208"/>
                        <a14:foregroundMark x1="42778" y1="77208" x2="42778" y2="77208"/>
                        <a14:foregroundMark x1="56111" y1="93162" x2="56111" y2="93162"/>
                        <a14:foregroundMark x1="56111" y1="93162" x2="56111" y2="93162"/>
                        <a14:foregroundMark x1="50278" y1="96011" x2="50278" y2="96011"/>
                        <a14:foregroundMark x1="50278" y1="96011" x2="50278" y2="96011"/>
                        <a14:foregroundMark x1="93333" y1="91453" x2="93333" y2="91453"/>
                        <a14:foregroundMark x1="93333" y1="91453" x2="93333" y2="91453"/>
                      </a14:backgroundRemoval>
                    </a14:imgEffect>
                  </a14:imgLayer>
                </a14:imgProps>
              </a:ext>
              <a:ext uri="{28A0092B-C50C-407E-A947-70E740481C1C}">
                <a14:useLocalDpi xmlns:a14="http://schemas.microsoft.com/office/drawing/2010/main" val="0"/>
              </a:ext>
            </a:extLst>
          </a:blip>
          <a:stretch>
            <a:fillRect/>
          </a:stretch>
        </p:blipFill>
        <p:spPr>
          <a:xfrm>
            <a:off x="1708052" y="2679762"/>
            <a:ext cx="2673448" cy="2606612"/>
          </a:xfrm>
          <a:prstGeom prst="rect">
            <a:avLst/>
          </a:prstGeom>
        </p:spPr>
      </p:pic>
    </p:spTree>
    <p:extLst>
      <p:ext uri="{BB962C8B-B14F-4D97-AF65-F5344CB8AC3E}">
        <p14:creationId xmlns:p14="http://schemas.microsoft.com/office/powerpoint/2010/main" val="13011630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8" name="Picture 7">
            <a:extLst>
              <a:ext uri="{FF2B5EF4-FFF2-40B4-BE49-F238E27FC236}">
                <a16:creationId xmlns:a16="http://schemas.microsoft.com/office/drawing/2014/main" id="{15070ADD-B2E5-4504-9479-2E7FF59B38FD}"/>
              </a:ext>
            </a:extLst>
          </p:cNvPr>
          <p:cNvPicPr>
            <a:picLocks noChangeAspect="1"/>
          </p:cNvPicPr>
          <p:nvPr/>
        </p:nvPicPr>
        <p:blipFill rotWithShape="1">
          <a:blip r:embed="rId2"/>
          <a:srcRect l="10385" t="24821" r="80769" b="41589"/>
          <a:stretch/>
        </p:blipFill>
        <p:spPr>
          <a:xfrm>
            <a:off x="7588737" y="5381"/>
            <a:ext cx="3782646" cy="4488466"/>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p:txBody>
      </p:sp>
      <p:sp>
        <p:nvSpPr>
          <p:cNvPr id="7" name="Arrow: Right 6">
            <a:extLst>
              <a:ext uri="{FF2B5EF4-FFF2-40B4-BE49-F238E27FC236}">
                <a16:creationId xmlns:a16="http://schemas.microsoft.com/office/drawing/2014/main" id="{2BC744D5-04DA-44D0-B2BA-C08ED5ABED44}"/>
              </a:ext>
            </a:extLst>
          </p:cNvPr>
          <p:cNvSpPr/>
          <p:nvPr/>
        </p:nvSpPr>
        <p:spPr>
          <a:xfrm rot="8659360">
            <a:off x="9601077" y="76499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4600101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7" name="Picture 6">
            <a:extLst>
              <a:ext uri="{FF2B5EF4-FFF2-40B4-BE49-F238E27FC236}">
                <a16:creationId xmlns:a16="http://schemas.microsoft.com/office/drawing/2014/main" id="{1A1B66E3-103F-4ABC-8EC5-71EEFA0BF403}"/>
              </a:ext>
            </a:extLst>
          </p:cNvPr>
          <p:cNvPicPr>
            <a:picLocks noChangeAspect="1"/>
          </p:cNvPicPr>
          <p:nvPr/>
        </p:nvPicPr>
        <p:blipFill rotWithShape="1">
          <a:blip r:embed="rId2"/>
          <a:srcRect l="10385" t="24821" r="80769" b="23897"/>
          <a:stretch/>
        </p:blipFill>
        <p:spPr>
          <a:xfrm>
            <a:off x="7588737" y="5380"/>
            <a:ext cx="3782646" cy="6852619"/>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lstStyle/>
          <a:p>
            <a:r>
              <a:rPr lang="en-US" b="1" dirty="0"/>
              <a:t>We have seen: </a:t>
            </a:r>
            <a:r>
              <a:rPr lang="en-US" dirty="0"/>
              <a:t>the </a:t>
            </a:r>
            <a:r>
              <a:rPr lang="en-US" b="1" dirty="0">
                <a:solidFill>
                  <a:srgbClr val="00B050"/>
                </a:solidFill>
              </a:rPr>
              <a:t>in</a:t>
            </a:r>
            <a:r>
              <a:rPr lang="en-US" dirty="0"/>
              <a:t> keyword can be used to traverse lists in for loops.</a:t>
            </a:r>
          </a:p>
          <a:p>
            <a:endParaRPr lang="en-US" dirty="0"/>
          </a:p>
          <a:p>
            <a:pPr marL="0" indent="0">
              <a:buNone/>
            </a:pPr>
            <a:r>
              <a:rPr lang="en-US" dirty="0"/>
              <a:t>The </a:t>
            </a:r>
            <a:r>
              <a:rPr lang="en-US" b="1" dirty="0">
                <a:solidFill>
                  <a:srgbClr val="00B050"/>
                </a:solidFill>
              </a:rPr>
              <a:t>in</a:t>
            </a:r>
            <a:r>
              <a:rPr lang="en-US" dirty="0"/>
              <a:t> keyword can also be used to check for </a:t>
            </a:r>
            <a:r>
              <a:rPr lang="en-US" b="1" u="sng" dirty="0"/>
              <a:t>membership</a:t>
            </a:r>
            <a:r>
              <a:rPr lang="en-US" dirty="0"/>
              <a:t>.</a:t>
            </a:r>
          </a:p>
          <a:p>
            <a:r>
              <a:rPr lang="en-US" dirty="0"/>
              <a:t>If the element appears in the list, then the result of the operation is a </a:t>
            </a:r>
            <a:r>
              <a:rPr lang="en-US" dirty="0" err="1"/>
              <a:t>boolean</a:t>
            </a:r>
            <a:r>
              <a:rPr lang="en-US" dirty="0"/>
              <a:t> </a:t>
            </a:r>
            <a:r>
              <a:rPr lang="en-US" b="1" dirty="0">
                <a:solidFill>
                  <a:srgbClr val="00B050"/>
                </a:solidFill>
              </a:rPr>
              <a:t>True</a:t>
            </a:r>
            <a:r>
              <a:rPr lang="en-US" dirty="0"/>
              <a:t>.</a:t>
            </a:r>
          </a:p>
          <a:p>
            <a:r>
              <a:rPr lang="en-US" dirty="0"/>
              <a:t>And </a:t>
            </a:r>
            <a:r>
              <a:rPr lang="en-US" b="1" dirty="0">
                <a:solidFill>
                  <a:srgbClr val="00B050"/>
                </a:solidFill>
              </a:rPr>
              <a:t>False</a:t>
            </a:r>
            <a:r>
              <a:rPr lang="en-US" dirty="0"/>
              <a:t> otherwise.</a:t>
            </a:r>
            <a:endParaRPr lang="en-GB" dirty="0"/>
          </a:p>
        </p:txBody>
      </p:sp>
      <p:sp>
        <p:nvSpPr>
          <p:cNvPr id="5" name="Arrow: Right 4">
            <a:extLst>
              <a:ext uri="{FF2B5EF4-FFF2-40B4-BE49-F238E27FC236}">
                <a16:creationId xmlns:a16="http://schemas.microsoft.com/office/drawing/2014/main" id="{442FAD88-6166-4E1D-90BE-3B7584191D30}"/>
              </a:ext>
            </a:extLst>
          </p:cNvPr>
          <p:cNvSpPr/>
          <p:nvPr/>
        </p:nvSpPr>
        <p:spPr>
          <a:xfrm rot="8659360">
            <a:off x="9358800" y="421212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3A100BE2-8F75-44EF-B03D-9B75262AD96E}"/>
              </a:ext>
            </a:extLst>
          </p:cNvPr>
          <p:cNvSpPr/>
          <p:nvPr/>
        </p:nvSpPr>
        <p:spPr>
          <a:xfrm rot="8659360">
            <a:off x="9358801" y="540360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33114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p:txBody>
      </p:sp>
      <p:pic>
        <p:nvPicPr>
          <p:cNvPr id="5" name="Picture 4">
            <a:extLst>
              <a:ext uri="{FF2B5EF4-FFF2-40B4-BE49-F238E27FC236}">
                <a16:creationId xmlns:a16="http://schemas.microsoft.com/office/drawing/2014/main" id="{DAF80173-78D9-47D6-BC3A-3EF99010981B}"/>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15429913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you can merge two lists together, by using the </a:t>
            </a:r>
            <a:r>
              <a:rPr lang="en-US" b="1" dirty="0">
                <a:solidFill>
                  <a:srgbClr val="00B050"/>
                </a:solidFill>
              </a:rPr>
              <a:t>+</a:t>
            </a:r>
            <a:r>
              <a:rPr lang="en-US" dirty="0"/>
              <a:t> operator.</a:t>
            </a:r>
          </a:p>
          <a:p>
            <a:endParaRPr lang="en-US" dirty="0"/>
          </a:p>
          <a:p>
            <a:r>
              <a:rPr lang="en-US" dirty="0"/>
              <a:t>When summing two lists with </a:t>
            </a:r>
            <a:r>
              <a:rPr lang="en-US" b="1" dirty="0">
                <a:solidFill>
                  <a:srgbClr val="00B050"/>
                </a:solidFill>
              </a:rPr>
              <a:t>+</a:t>
            </a:r>
            <a:r>
              <a:rPr lang="en-US" dirty="0"/>
              <a:t>, Python does not sum the elements, as with numbers.</a:t>
            </a:r>
          </a:p>
          <a:p>
            <a:r>
              <a:rPr lang="en-US" dirty="0"/>
              <a:t>Instead, it behaves as with </a:t>
            </a:r>
            <a:r>
              <a:rPr lang="en-US" b="1" dirty="0"/>
              <a:t>strings</a:t>
            </a:r>
            <a:r>
              <a:rPr lang="en-US" dirty="0"/>
              <a:t>, and concatenates both.</a:t>
            </a:r>
          </a:p>
        </p:txBody>
      </p:sp>
      <p:pic>
        <p:nvPicPr>
          <p:cNvPr id="4" name="Picture 3">
            <a:extLst>
              <a:ext uri="{FF2B5EF4-FFF2-40B4-BE49-F238E27FC236}">
                <a16:creationId xmlns:a16="http://schemas.microsoft.com/office/drawing/2014/main" id="{5C50AC68-520B-4D80-AFB1-3B012104CDF5}"/>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2208295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p:txBody>
      </p:sp>
      <p:pic>
        <p:nvPicPr>
          <p:cNvPr id="5" name="Picture 4">
            <a:extLst>
              <a:ext uri="{FF2B5EF4-FFF2-40B4-BE49-F238E27FC236}">
                <a16:creationId xmlns:a16="http://schemas.microsoft.com/office/drawing/2014/main" id="{23AEA900-4F12-4A67-8658-3C756EE0B323}"/>
              </a:ext>
            </a:extLst>
          </p:cNvPr>
          <p:cNvPicPr>
            <a:picLocks noChangeAspect="1"/>
          </p:cNvPicPr>
          <p:nvPr/>
        </p:nvPicPr>
        <p:blipFill rotWithShape="1">
          <a:blip r:embed="rId3"/>
          <a:srcRect l="10578" t="58051" r="75704" b="29010"/>
          <a:stretch/>
        </p:blipFill>
        <p:spPr>
          <a:xfrm>
            <a:off x="6172202" y="2235200"/>
            <a:ext cx="5939324" cy="1750646"/>
          </a:xfrm>
          <a:prstGeom prst="rect">
            <a:avLst/>
          </a:prstGeom>
        </p:spPr>
      </p:pic>
    </p:spTree>
    <p:extLst>
      <p:ext uri="{BB962C8B-B14F-4D97-AF65-F5344CB8AC3E}">
        <p14:creationId xmlns:p14="http://schemas.microsoft.com/office/powerpoint/2010/main" val="14442783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752-4BB5-4F73-A5AA-A147C0F24616}"/>
              </a:ext>
            </a:extLst>
          </p:cNvPr>
          <p:cNvSpPr>
            <a:spLocks noGrp="1"/>
          </p:cNvSpPr>
          <p:nvPr>
            <p:ph type="title"/>
          </p:nvPr>
        </p:nvSpPr>
        <p:spPr/>
        <p:txBody>
          <a:bodyPr/>
          <a:lstStyle/>
          <a:p>
            <a:r>
              <a:rPr lang="en-US" dirty="0"/>
              <a:t>Length of a list</a:t>
            </a:r>
            <a:endParaRPr lang="en-GB" dirty="0"/>
          </a:p>
        </p:txBody>
      </p:sp>
      <p:sp>
        <p:nvSpPr>
          <p:cNvPr id="3" name="Content Placeholder 2">
            <a:extLst>
              <a:ext uri="{FF2B5EF4-FFF2-40B4-BE49-F238E27FC236}">
                <a16:creationId xmlns:a16="http://schemas.microsoft.com/office/drawing/2014/main" id="{06791881-890A-493C-A73F-427412EC9082}"/>
              </a:ext>
            </a:extLst>
          </p:cNvPr>
          <p:cNvSpPr>
            <a:spLocks noGrp="1"/>
          </p:cNvSpPr>
          <p:nvPr>
            <p:ph sz="half" idx="1"/>
          </p:nvPr>
        </p:nvSpPr>
        <p:spPr/>
        <p:txBody>
          <a:bodyPr/>
          <a:lstStyle/>
          <a:p>
            <a:r>
              <a:rPr lang="en-US" b="1" dirty="0"/>
              <a:t>Definition (length of a list):</a:t>
            </a:r>
            <a:br>
              <a:rPr lang="en-US" b="1" dirty="0"/>
            </a:br>
            <a:r>
              <a:rPr lang="en-US" dirty="0"/>
              <a:t>The </a:t>
            </a:r>
            <a:r>
              <a:rPr lang="en-US" b="1" dirty="0"/>
              <a:t>length</a:t>
            </a:r>
            <a:r>
              <a:rPr lang="en-US" dirty="0"/>
              <a:t> of a list consists of the </a:t>
            </a:r>
            <a:r>
              <a:rPr lang="en-US" b="1" dirty="0"/>
              <a:t>number of elements in the list</a:t>
            </a:r>
            <a:r>
              <a:rPr lang="en-US" dirty="0"/>
              <a:t>.</a:t>
            </a:r>
          </a:p>
          <a:p>
            <a:endParaRPr lang="en-US" dirty="0"/>
          </a:p>
          <a:p>
            <a:r>
              <a:rPr lang="en-US" dirty="0"/>
              <a:t>It can be simply computed with the </a:t>
            </a:r>
            <a:r>
              <a:rPr lang="en-US" b="1" dirty="0" err="1">
                <a:solidFill>
                  <a:srgbClr val="00B050"/>
                </a:solidFill>
              </a:rPr>
              <a:t>len</a:t>
            </a:r>
            <a:r>
              <a:rPr lang="en-US" b="1" dirty="0"/>
              <a:t>()</a:t>
            </a:r>
            <a:r>
              <a:rPr lang="en-US" dirty="0"/>
              <a:t> function, which returns </a:t>
            </a:r>
            <a:r>
              <a:rPr lang="en-US" b="1" dirty="0"/>
              <a:t>a positive integer </a:t>
            </a:r>
            <a:r>
              <a:rPr lang="en-US" dirty="0"/>
              <a:t>corresponding to the </a:t>
            </a:r>
            <a:r>
              <a:rPr lang="en-US" b="1" dirty="0"/>
              <a:t>number of elements </a:t>
            </a:r>
            <a:r>
              <a:rPr lang="en-US" dirty="0"/>
              <a:t>in the list.</a:t>
            </a:r>
            <a:endParaRPr lang="en-GB" dirty="0"/>
          </a:p>
        </p:txBody>
      </p:sp>
      <p:pic>
        <p:nvPicPr>
          <p:cNvPr id="5" name="Picture 4">
            <a:extLst>
              <a:ext uri="{FF2B5EF4-FFF2-40B4-BE49-F238E27FC236}">
                <a16:creationId xmlns:a16="http://schemas.microsoft.com/office/drawing/2014/main" id="{D184CFB4-C36F-4F50-9590-5493B582C7B9}"/>
              </a:ext>
            </a:extLst>
          </p:cNvPr>
          <p:cNvPicPr>
            <a:picLocks noChangeAspect="1"/>
          </p:cNvPicPr>
          <p:nvPr/>
        </p:nvPicPr>
        <p:blipFill rotWithShape="1">
          <a:blip r:embed="rId2"/>
          <a:srcRect l="10332" t="30776" r="78954" b="40571"/>
          <a:stretch/>
        </p:blipFill>
        <p:spPr>
          <a:xfrm>
            <a:off x="6270170" y="1354786"/>
            <a:ext cx="5822303" cy="4865790"/>
          </a:xfrm>
          <a:prstGeom prst="rect">
            <a:avLst/>
          </a:prstGeom>
        </p:spPr>
      </p:pic>
    </p:spTree>
    <p:extLst>
      <p:ext uri="{BB962C8B-B14F-4D97-AF65-F5344CB8AC3E}">
        <p14:creationId xmlns:p14="http://schemas.microsoft.com/office/powerpoint/2010/main" val="4179010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lstStyle/>
          <a:p>
            <a:r>
              <a:rPr lang="en-US" b="1" dirty="0"/>
              <a:t>Adding an element: </a:t>
            </a:r>
            <a:r>
              <a:rPr lang="en-US" dirty="0"/>
              <a:t>you can add an element to a list with the </a:t>
            </a:r>
            <a:r>
              <a:rPr lang="en-US" b="1" dirty="0">
                <a:solidFill>
                  <a:srgbClr val="00B050"/>
                </a:solidFill>
              </a:rPr>
              <a:t>append</a:t>
            </a:r>
            <a:r>
              <a:rPr lang="en-US" b="1" dirty="0"/>
              <a:t>() </a:t>
            </a:r>
            <a:r>
              <a:rPr lang="en-US" dirty="0"/>
              <a:t>method.</a:t>
            </a:r>
          </a:p>
          <a:p>
            <a:r>
              <a:rPr lang="en-US" dirty="0"/>
              <a:t>As with the </a:t>
            </a:r>
            <a:r>
              <a:rPr lang="en-US" b="1" dirty="0">
                <a:solidFill>
                  <a:srgbClr val="00B050"/>
                </a:solidFill>
              </a:rPr>
              <a:t>extend</a:t>
            </a:r>
            <a:r>
              <a:rPr lang="en-US" b="1" dirty="0"/>
              <a:t>()</a:t>
            </a:r>
            <a:r>
              <a:rPr lang="en-US" dirty="0"/>
              <a:t> method, 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a:p>
            <a:endParaRPr lang="en-GB" dirty="0"/>
          </a:p>
          <a:p>
            <a:r>
              <a:rPr lang="en-US" b="1" dirty="0"/>
              <a:t>Adding an element #2: </a:t>
            </a:r>
            <a:r>
              <a:rPr lang="en-GB" dirty="0"/>
              <a:t>You can also use the </a:t>
            </a:r>
            <a:r>
              <a:rPr lang="en-GB" b="1" dirty="0">
                <a:solidFill>
                  <a:srgbClr val="00B050"/>
                </a:solidFill>
              </a:rPr>
              <a:t>+</a:t>
            </a:r>
            <a:r>
              <a:rPr lang="en-GB" b="1" dirty="0"/>
              <a:t> operator, </a:t>
            </a:r>
            <a:r>
              <a:rPr lang="en-GB" dirty="0"/>
              <a:t>with a</a:t>
            </a:r>
            <a:r>
              <a:rPr lang="en-GB" b="1" dirty="0"/>
              <a:t> single element list.</a:t>
            </a:r>
          </a:p>
        </p:txBody>
      </p:sp>
      <p:pic>
        <p:nvPicPr>
          <p:cNvPr id="4" name="Picture 3">
            <a:extLst>
              <a:ext uri="{FF2B5EF4-FFF2-40B4-BE49-F238E27FC236}">
                <a16:creationId xmlns:a16="http://schemas.microsoft.com/office/drawing/2014/main" id="{5F32333D-5B5D-476E-BAA6-0F70463CCCFB}"/>
              </a:ext>
            </a:extLst>
          </p:cNvPr>
          <p:cNvPicPr>
            <a:picLocks noChangeAspect="1"/>
          </p:cNvPicPr>
          <p:nvPr/>
        </p:nvPicPr>
        <p:blipFill rotWithShape="1">
          <a:blip r:embed="rId2"/>
          <a:srcRect l="10578" t="58051" r="75704" b="15898"/>
          <a:stretch/>
        </p:blipFill>
        <p:spPr>
          <a:xfrm>
            <a:off x="6172202" y="2235200"/>
            <a:ext cx="5939324" cy="3524738"/>
          </a:xfrm>
          <a:prstGeom prst="rect">
            <a:avLst/>
          </a:prstGeom>
        </p:spPr>
      </p:pic>
    </p:spTree>
    <p:extLst>
      <p:ext uri="{BB962C8B-B14F-4D97-AF65-F5344CB8AC3E}">
        <p14:creationId xmlns:p14="http://schemas.microsoft.com/office/powerpoint/2010/main" val="20905648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p:txBody>
          <a:bodyPr/>
          <a:lstStyle/>
          <a:p>
            <a:r>
              <a:rPr lang="en-US" dirty="0"/>
              <a:t>A standard deck of cards consists of all 52 possible combinations of 4 possible suits and 13 possible values.</a:t>
            </a:r>
          </a:p>
          <a:p>
            <a:r>
              <a:rPr lang="en-US" dirty="0"/>
              <a:t>The 4 possible suits are listed in the </a:t>
            </a:r>
            <a:r>
              <a:rPr lang="en-US" b="1" dirty="0" err="1"/>
              <a:t>suits_list</a:t>
            </a:r>
            <a:r>
              <a:rPr lang="en-US" b="1" dirty="0"/>
              <a:t> </a:t>
            </a:r>
            <a:r>
              <a:rPr lang="en-US" dirty="0"/>
              <a:t>below.</a:t>
            </a:r>
          </a:p>
          <a:p>
            <a:pPr marL="0" indent="0">
              <a:buNone/>
            </a:pPr>
            <a:r>
              <a:rPr lang="en-US" dirty="0" err="1"/>
              <a:t>suits_list</a:t>
            </a:r>
            <a:r>
              <a:rPr lang="en-US" dirty="0"/>
              <a:t> = ["Hearts", "Diamonds", "Spades", "Clubs"]</a:t>
            </a:r>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p:txBody>
          <a:bodyPr/>
          <a:lstStyle/>
          <a:p>
            <a:r>
              <a:rPr lang="en-US" dirty="0"/>
              <a:t>The 13 possible values are listed in the </a:t>
            </a:r>
            <a:r>
              <a:rPr lang="en-US" b="1" dirty="0" err="1"/>
              <a:t>values_list</a:t>
            </a:r>
            <a:r>
              <a:rPr lang="en-US" b="1" dirty="0"/>
              <a:t> </a:t>
            </a:r>
            <a:r>
              <a:rPr lang="en-US" dirty="0"/>
              <a:t>below.</a:t>
            </a:r>
            <a:endParaRPr lang="en-GB" dirty="0"/>
          </a:p>
          <a:p>
            <a:pPr marL="0" indent="0">
              <a:buNone/>
            </a:pPr>
            <a:r>
              <a:rPr lang="en-US" dirty="0" err="1"/>
              <a:t>values_list</a:t>
            </a:r>
            <a:r>
              <a:rPr lang="en-US" dirty="0"/>
              <a:t> = ["Ace", "2", "3", "4", "5", "6", "7", "8", "9", "10", "Jack", "Queen", "King"]</a:t>
            </a:r>
            <a:endParaRPr lang="en-GB" dirty="0"/>
          </a:p>
        </p:txBody>
      </p:sp>
    </p:spTree>
    <p:extLst>
      <p:ext uri="{BB962C8B-B14F-4D97-AF65-F5344CB8AC3E}">
        <p14:creationId xmlns:p14="http://schemas.microsoft.com/office/powerpoint/2010/main" val="16215836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3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a:xfrm>
            <a:off x="838200" y="1825624"/>
            <a:ext cx="5181600" cy="5032375"/>
          </a:xfrm>
        </p:spPr>
        <p:txBody>
          <a:bodyPr>
            <a:normAutofit/>
          </a:bodyPr>
          <a:lstStyle/>
          <a:p>
            <a:pPr marL="0" indent="0">
              <a:buNone/>
            </a:pPr>
            <a:r>
              <a:rPr lang="en-US" dirty="0"/>
              <a:t>Write a function </a:t>
            </a:r>
            <a:r>
              <a:rPr lang="en-US" b="1" dirty="0" err="1"/>
              <a:t>complete_deck</a:t>
            </a:r>
            <a:r>
              <a:rPr lang="en-US" b="1" dirty="0"/>
              <a:t>(),</a:t>
            </a:r>
          </a:p>
          <a:p>
            <a:r>
              <a:rPr lang="en-US" dirty="0"/>
              <a:t>which receives </a:t>
            </a:r>
            <a:r>
              <a:rPr lang="en-US" b="1" dirty="0" err="1"/>
              <a:t>suits_list</a:t>
            </a:r>
            <a:r>
              <a:rPr lang="en-US" b="1" dirty="0"/>
              <a:t> </a:t>
            </a:r>
            <a:r>
              <a:rPr lang="en-US" dirty="0"/>
              <a:t>and </a:t>
            </a:r>
            <a:r>
              <a:rPr lang="en-US" b="1" dirty="0" err="1"/>
              <a:t>values_list</a:t>
            </a:r>
            <a:r>
              <a:rPr lang="en-US" dirty="0"/>
              <a:t>, as input parameters,</a:t>
            </a:r>
          </a:p>
          <a:p>
            <a:pPr marL="0" indent="0">
              <a:buNone/>
            </a:pPr>
            <a:r>
              <a:rPr lang="en-US" dirty="0" err="1"/>
              <a:t>suits_list</a:t>
            </a:r>
            <a:r>
              <a:rPr lang="en-US" dirty="0"/>
              <a:t> = ["Hearts", "Diamonds", "Spades", "Clubs"]</a:t>
            </a:r>
          </a:p>
          <a:p>
            <a:pPr marL="0" indent="0">
              <a:buNone/>
            </a:pPr>
            <a:r>
              <a:rPr lang="en-US" dirty="0" err="1"/>
              <a:t>values_list</a:t>
            </a:r>
            <a:r>
              <a:rPr lang="en-US" dirty="0"/>
              <a:t> = ["Ace", "2", "3", "4", "5", "6", "7", "8", "9", "10", "Jack", "Queen", "King"]</a:t>
            </a:r>
          </a:p>
          <a:p>
            <a:r>
              <a:rPr lang="en-US" dirty="0"/>
              <a:t>And returns a standard, sorted deck, as defined on the right.</a:t>
            </a:r>
            <a:endParaRPr lang="en-GB" dirty="0"/>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a:xfrm>
            <a:off x="6172200" y="1825624"/>
            <a:ext cx="5855677" cy="4911238"/>
          </a:xfrm>
        </p:spPr>
        <p:txBody>
          <a:bodyPr>
            <a:normAutofit/>
          </a:bodyPr>
          <a:lstStyle/>
          <a:p>
            <a:pPr marL="0" indent="0">
              <a:buNone/>
            </a:pPr>
            <a:r>
              <a:rPr lang="en-US" b="1" dirty="0"/>
              <a:t>deck</a:t>
            </a:r>
            <a:r>
              <a:rPr lang="en-US" dirty="0"/>
              <a:t> = ['Ace of Hearts', '2 of Hearts', '3 of Hearts', '4 of Hearts’, …, 'Queen of Hearts', 'King of Hearts', 'Ace of Diamonds', '2 of Diamonds', '3 of Diamonds', '4 of Diamonds’, …, 'Queen of Diamonds', 'King of Diamonds', 'Ace of Spades', '2 of Spades', '3 of Spades', '4 of Spades’, …, 'Queen of Spades', 'King of Spades', 'Ace of Clubs', '2 of Clubs', '3 of Clubs', '4 of Clubs’, … 'Queen of Clubs', 'King of Clubs']</a:t>
            </a:r>
            <a:endParaRPr lang="en-GB" dirty="0"/>
          </a:p>
        </p:txBody>
      </p:sp>
    </p:spTree>
    <p:extLst>
      <p:ext uri="{BB962C8B-B14F-4D97-AF65-F5344CB8AC3E}">
        <p14:creationId xmlns:p14="http://schemas.microsoft.com/office/powerpoint/2010/main" val="4198505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6DF7-D682-49E4-901A-5A00366FD623}"/>
              </a:ext>
            </a:extLst>
          </p:cNvPr>
          <p:cNvSpPr>
            <a:spLocks noGrp="1"/>
          </p:cNvSpPr>
          <p:nvPr>
            <p:ph type="title"/>
          </p:nvPr>
        </p:nvSpPr>
        <p:spPr/>
        <p:txBody>
          <a:bodyPr/>
          <a:lstStyle/>
          <a:p>
            <a:r>
              <a:rPr lang="en-GB" dirty="0"/>
              <a:t>Activity 4 - Party merger</a:t>
            </a:r>
          </a:p>
        </p:txBody>
      </p:sp>
      <p:sp>
        <p:nvSpPr>
          <p:cNvPr id="3" name="Content Placeholder 2">
            <a:extLst>
              <a:ext uri="{FF2B5EF4-FFF2-40B4-BE49-F238E27FC236}">
                <a16:creationId xmlns:a16="http://schemas.microsoft.com/office/drawing/2014/main" id="{BB89D2F1-3294-498B-87DC-1CB082AA57E7}"/>
              </a:ext>
            </a:extLst>
          </p:cNvPr>
          <p:cNvSpPr>
            <a:spLocks noGrp="1"/>
          </p:cNvSpPr>
          <p:nvPr>
            <p:ph sz="half" idx="1"/>
          </p:nvPr>
        </p:nvSpPr>
        <p:spPr>
          <a:xfrm>
            <a:off x="838200" y="1825624"/>
            <a:ext cx="5181600" cy="5032375"/>
          </a:xfrm>
        </p:spPr>
        <p:txBody>
          <a:bodyPr>
            <a:normAutofit fontScale="92500" lnSpcReduction="10000"/>
          </a:bodyPr>
          <a:lstStyle/>
          <a:p>
            <a:r>
              <a:rPr lang="en-US" dirty="0"/>
              <a:t>In many video games, you might form a group of friends and play together. In this activity, we will define a function, which attempts to merge two groups of players into a single one.</a:t>
            </a:r>
          </a:p>
          <a:p>
            <a:r>
              <a:rPr lang="en-US" dirty="0"/>
              <a:t>A group will simply consist of a list of names, as shown below.</a:t>
            </a:r>
          </a:p>
          <a:p>
            <a:pPr marL="0" indent="0" algn="ctr">
              <a:buNone/>
            </a:pPr>
            <a:r>
              <a:rPr lang="en-GB" b="1" dirty="0"/>
              <a:t>group</a:t>
            </a:r>
            <a:r>
              <a:rPr lang="en-GB" dirty="0"/>
              <a:t> = ["Matt", "Oka", "Tony", "Norman"]</a:t>
            </a:r>
          </a:p>
          <a:p>
            <a:r>
              <a:rPr lang="en-US" dirty="0"/>
              <a:t>Write a function </a:t>
            </a:r>
            <a:r>
              <a:rPr lang="en-US" b="1" dirty="0" err="1"/>
              <a:t>merge_groups</a:t>
            </a:r>
            <a:r>
              <a:rPr lang="en-US" b="1" dirty="0"/>
              <a:t>()</a:t>
            </a:r>
            <a:r>
              <a:rPr lang="en-US" dirty="0"/>
              <a:t>,</a:t>
            </a:r>
            <a:r>
              <a:rPr lang="en-US" b="1" dirty="0"/>
              <a:t> </a:t>
            </a:r>
            <a:r>
              <a:rPr lang="en-US" dirty="0"/>
              <a:t>which receives two groups of people as lists of names.</a:t>
            </a:r>
            <a:endParaRPr lang="en-GB" dirty="0"/>
          </a:p>
        </p:txBody>
      </p:sp>
      <p:sp>
        <p:nvSpPr>
          <p:cNvPr id="4" name="Content Placeholder 3">
            <a:extLst>
              <a:ext uri="{FF2B5EF4-FFF2-40B4-BE49-F238E27FC236}">
                <a16:creationId xmlns:a16="http://schemas.microsoft.com/office/drawing/2014/main" id="{9C8F244D-5D15-485C-9730-047087E8DB7F}"/>
              </a:ext>
            </a:extLst>
          </p:cNvPr>
          <p:cNvSpPr>
            <a:spLocks noGrp="1"/>
          </p:cNvSpPr>
          <p:nvPr>
            <p:ph sz="half" idx="2"/>
          </p:nvPr>
        </p:nvSpPr>
        <p:spPr>
          <a:xfrm>
            <a:off x="6172200" y="1825625"/>
            <a:ext cx="5181600" cy="5032374"/>
          </a:xfrm>
        </p:spPr>
        <p:txBody>
          <a:bodyPr>
            <a:normAutofit fontScale="92500" lnSpcReduction="10000"/>
          </a:bodyPr>
          <a:lstStyle/>
          <a:p>
            <a:r>
              <a:rPr lang="en-US" dirty="0"/>
              <a:t>We will call these two groups variables, </a:t>
            </a:r>
            <a:r>
              <a:rPr lang="en-US" b="1" dirty="0"/>
              <a:t>group1</a:t>
            </a:r>
            <a:r>
              <a:rPr lang="en-US" dirty="0"/>
              <a:t> and </a:t>
            </a:r>
            <a:r>
              <a:rPr lang="en-US" b="1" dirty="0"/>
              <a:t>group2</a:t>
            </a:r>
            <a:r>
              <a:rPr lang="en-US" dirty="0"/>
              <a:t> respectively.</a:t>
            </a:r>
          </a:p>
          <a:p>
            <a:r>
              <a:rPr lang="en-US" dirty="0"/>
              <a:t>This function will </a:t>
            </a:r>
            <a:r>
              <a:rPr lang="en-US" b="1" dirty="0"/>
              <a:t>merge</a:t>
            </a:r>
            <a:r>
              <a:rPr lang="en-US" dirty="0"/>
              <a:t> </a:t>
            </a:r>
            <a:r>
              <a:rPr lang="en-US" b="1" dirty="0"/>
              <a:t>both</a:t>
            </a:r>
            <a:r>
              <a:rPr lang="en-US" dirty="0"/>
              <a:t> </a:t>
            </a:r>
            <a:r>
              <a:rPr lang="en-US" b="1" dirty="0"/>
              <a:t>groups</a:t>
            </a:r>
            <a:r>
              <a:rPr lang="en-US" dirty="0"/>
              <a:t> into a new one containing the members of both groups, and will return the </a:t>
            </a:r>
            <a:r>
              <a:rPr lang="en-US" b="1" dirty="0" err="1"/>
              <a:t>merged_group</a:t>
            </a:r>
            <a:r>
              <a:rPr lang="en-US" b="1" dirty="0"/>
              <a:t> </a:t>
            </a:r>
            <a:r>
              <a:rPr lang="en-US" dirty="0"/>
              <a:t>list as its only output.</a:t>
            </a:r>
          </a:p>
          <a:p>
            <a:r>
              <a:rPr lang="en-US" dirty="0"/>
              <a:t>However, it will only do so, </a:t>
            </a:r>
            <a:r>
              <a:rPr lang="en-US" b="1" dirty="0"/>
              <a:t>if the resulting merged group does not contain more than 6 people</a:t>
            </a:r>
            <a:r>
              <a:rPr lang="en-US" dirty="0"/>
              <a:t>. Otherwise, the function will return both group1 and group2, therefore refusing to merge them.</a:t>
            </a:r>
            <a:endParaRPr lang="en-GB" dirty="0"/>
          </a:p>
        </p:txBody>
      </p:sp>
    </p:spTree>
    <p:extLst>
      <p:ext uri="{BB962C8B-B14F-4D97-AF65-F5344CB8AC3E}">
        <p14:creationId xmlns:p14="http://schemas.microsoft.com/office/powerpoint/2010/main" val="31422607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C0BE5-A386-4D5D-8588-F18EC6CE8147}"/>
              </a:ext>
            </a:extLst>
          </p:cNvPr>
          <p:cNvSpPr>
            <a:spLocks noGrp="1"/>
          </p:cNvSpPr>
          <p:nvPr>
            <p:ph type="title"/>
          </p:nvPr>
        </p:nvSpPr>
        <p:spPr/>
        <p:txBody>
          <a:bodyPr/>
          <a:lstStyle/>
          <a:p>
            <a:r>
              <a:rPr lang="en-US" dirty="0"/>
              <a:t>More methods and functions on lists</a:t>
            </a:r>
            <a:endParaRPr lang="en-GB" dirty="0"/>
          </a:p>
        </p:txBody>
      </p:sp>
      <p:sp>
        <p:nvSpPr>
          <p:cNvPr id="3" name="Content Placeholder 2">
            <a:extLst>
              <a:ext uri="{FF2B5EF4-FFF2-40B4-BE49-F238E27FC236}">
                <a16:creationId xmlns:a16="http://schemas.microsoft.com/office/drawing/2014/main" id="{3B1BF05F-D80D-4CCB-B20B-F196217D97C7}"/>
              </a:ext>
            </a:extLst>
          </p:cNvPr>
          <p:cNvSpPr>
            <a:spLocks noGrp="1"/>
          </p:cNvSpPr>
          <p:nvPr>
            <p:ph idx="1"/>
          </p:nvPr>
        </p:nvSpPr>
        <p:spPr>
          <a:xfrm>
            <a:off x="838200" y="1825624"/>
            <a:ext cx="10515600" cy="5032375"/>
          </a:xfrm>
        </p:spPr>
        <p:txBody>
          <a:bodyPr>
            <a:normAutofit/>
          </a:bodyPr>
          <a:lstStyle/>
          <a:p>
            <a:pPr marL="0" indent="0">
              <a:buNone/>
            </a:pPr>
            <a:r>
              <a:rPr lang="en-US" dirty="0"/>
              <a:t>The lists objects in Python have </a:t>
            </a:r>
            <a:r>
              <a:rPr lang="en-US" b="1" dirty="0"/>
              <a:t>many more built-in methods and functions </a:t>
            </a:r>
            <a:r>
              <a:rPr lang="en-US" dirty="0"/>
              <a:t>you could use.</a:t>
            </a:r>
          </a:p>
          <a:p>
            <a:r>
              <a:rPr lang="en-US" dirty="0"/>
              <a:t>We </a:t>
            </a:r>
            <a:r>
              <a:rPr lang="en-US" b="1" dirty="0"/>
              <a:t>do not expect you to know </a:t>
            </a:r>
            <a:r>
              <a:rPr lang="en-US" dirty="0"/>
              <a:t>about all these methods and functions, nor about how they work in detail.</a:t>
            </a:r>
          </a:p>
          <a:p>
            <a:r>
              <a:rPr lang="en-US" dirty="0"/>
              <a:t>Just know where to find the information if you need it.</a:t>
            </a:r>
          </a:p>
          <a:p>
            <a:r>
              <a:rPr lang="en-US" dirty="0"/>
              <a:t>Also, do not be afraid to </a:t>
            </a:r>
            <a:r>
              <a:rPr lang="en-US" b="1" dirty="0"/>
              <a:t>read the Python documentation! </a:t>
            </a:r>
          </a:p>
          <a:p>
            <a:endParaRPr lang="en-US" b="1" dirty="0"/>
          </a:p>
          <a:p>
            <a:r>
              <a:rPr lang="en-US" b="1" dirty="0"/>
              <a:t>List documentation:</a:t>
            </a:r>
            <a:br>
              <a:rPr lang="en-GB" b="1" dirty="0"/>
            </a:br>
            <a:r>
              <a:rPr lang="en-GB" dirty="0">
                <a:hlinkClick r:id="rId2"/>
              </a:rPr>
              <a:t>https://docs.python.org/3/tutorial/datastructures.html</a:t>
            </a:r>
            <a:endParaRPr lang="en-GB" dirty="0"/>
          </a:p>
          <a:p>
            <a:endParaRPr lang="en-GB" dirty="0"/>
          </a:p>
        </p:txBody>
      </p:sp>
    </p:spTree>
    <p:extLst>
      <p:ext uri="{BB962C8B-B14F-4D97-AF65-F5344CB8AC3E}">
        <p14:creationId xmlns:p14="http://schemas.microsoft.com/office/powerpoint/2010/main" val="3106836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539F-814F-4032-AB55-EBCDF7B3D73B}"/>
              </a:ext>
            </a:extLst>
          </p:cNvPr>
          <p:cNvSpPr>
            <a:spLocks noGrp="1"/>
          </p:cNvSpPr>
          <p:nvPr>
            <p:ph type="title"/>
          </p:nvPr>
        </p:nvSpPr>
        <p:spPr/>
        <p:txBody>
          <a:bodyPr/>
          <a:lstStyle/>
          <a:p>
            <a:r>
              <a:rPr lang="en-US" dirty="0"/>
              <a:t>More methods and functions on lists</a:t>
            </a:r>
            <a:endParaRPr lang="en-GB" dirty="0"/>
          </a:p>
        </p:txBody>
      </p:sp>
      <p:pic>
        <p:nvPicPr>
          <p:cNvPr id="5" name="Picture 4">
            <a:extLst>
              <a:ext uri="{FF2B5EF4-FFF2-40B4-BE49-F238E27FC236}">
                <a16:creationId xmlns:a16="http://schemas.microsoft.com/office/drawing/2014/main" id="{1F8D76E0-14F6-4AB0-A812-EC55CAAB287F}"/>
              </a:ext>
            </a:extLst>
          </p:cNvPr>
          <p:cNvPicPr>
            <a:picLocks noChangeAspect="1"/>
          </p:cNvPicPr>
          <p:nvPr/>
        </p:nvPicPr>
        <p:blipFill rotWithShape="1">
          <a:blip r:embed="rId2"/>
          <a:srcRect l="50000" t="2667" b="14667"/>
          <a:stretch/>
        </p:blipFill>
        <p:spPr>
          <a:xfrm>
            <a:off x="906584" y="1570890"/>
            <a:ext cx="10113108" cy="5225106"/>
          </a:xfrm>
          <a:prstGeom prst="rect">
            <a:avLst/>
          </a:prstGeom>
        </p:spPr>
      </p:pic>
    </p:spTree>
    <p:extLst>
      <p:ext uri="{BB962C8B-B14F-4D97-AF65-F5344CB8AC3E}">
        <p14:creationId xmlns:p14="http://schemas.microsoft.com/office/powerpoint/2010/main" val="2780107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a:t>
            </a:r>
          </a:p>
        </p:txBody>
      </p:sp>
    </p:spTree>
    <p:extLst>
      <p:ext uri="{BB962C8B-B14F-4D97-AF65-F5344CB8AC3E}">
        <p14:creationId xmlns:p14="http://schemas.microsoft.com/office/powerpoint/2010/main" val="23697660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a:t>
            </a:r>
            <a:endParaRPr lang="en-US" dirty="0"/>
          </a:p>
        </p:txBody>
      </p:sp>
    </p:spTree>
    <p:extLst>
      <p:ext uri="{BB962C8B-B14F-4D97-AF65-F5344CB8AC3E}">
        <p14:creationId xmlns:p14="http://schemas.microsoft.com/office/powerpoint/2010/main" val="11578013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a:t>
            </a:r>
            <a:endParaRPr lang="en-US" dirty="0"/>
          </a:p>
        </p:txBody>
      </p:sp>
    </p:spTree>
    <p:extLst>
      <p:ext uri="{BB962C8B-B14F-4D97-AF65-F5344CB8AC3E}">
        <p14:creationId xmlns:p14="http://schemas.microsoft.com/office/powerpoint/2010/main" val="38693098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a:t>
            </a:r>
            <a:endParaRPr lang="en-US" dirty="0"/>
          </a:p>
        </p:txBody>
      </p:sp>
    </p:spTree>
    <p:extLst>
      <p:ext uri="{BB962C8B-B14F-4D97-AF65-F5344CB8AC3E}">
        <p14:creationId xmlns:p14="http://schemas.microsoft.com/office/powerpoint/2010/main" val="243881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a:t>
            </a:r>
            <a:r>
              <a:rPr lang="en-US" b="1" dirty="0"/>
              <a:t>index</a:t>
            </a:r>
            <a:r>
              <a:rPr lang="en-US" dirty="0"/>
              <a:t> value.</a:t>
            </a:r>
          </a:p>
        </p:txBody>
      </p:sp>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2"/>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3672328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p:txBody>
      </p:sp>
      <p:pic>
        <p:nvPicPr>
          <p:cNvPr id="7" name="Picture 2">
            <a:extLst>
              <a:ext uri="{FF2B5EF4-FFF2-40B4-BE49-F238E27FC236}">
                <a16:creationId xmlns:a16="http://schemas.microsoft.com/office/drawing/2014/main" id="{F3E34F18-258C-49CE-820C-03ADAA42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9B5079B0-C36D-4A8C-8CC5-180B1C63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spTree>
    <p:extLst>
      <p:ext uri="{BB962C8B-B14F-4D97-AF65-F5344CB8AC3E}">
        <p14:creationId xmlns:p14="http://schemas.microsoft.com/office/powerpoint/2010/main" val="7644117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a:p>
            <a:r>
              <a:rPr lang="en-US" dirty="0"/>
              <a:t>While it may sound rude, </a:t>
            </a:r>
            <a:r>
              <a:rPr lang="en-US" b="1" dirty="0"/>
              <a:t>RTFM</a:t>
            </a:r>
            <a:r>
              <a:rPr lang="en-US" dirty="0"/>
              <a:t> is positively used in computer science communities, to encourage people to try to help themselves first, before seeking assistance from others.</a:t>
            </a:r>
          </a:p>
        </p:txBody>
      </p:sp>
      <p:pic>
        <p:nvPicPr>
          <p:cNvPr id="8" name="Picture 2">
            <a:extLst>
              <a:ext uri="{FF2B5EF4-FFF2-40B4-BE49-F238E27FC236}">
                <a16:creationId xmlns:a16="http://schemas.microsoft.com/office/drawing/2014/main" id="{AAE92238-4B51-4083-A56A-8F67B6F23E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6869016E-92A4-487E-919D-2A49B2BBBE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9D17567-9E60-4D60-A7DB-EA384E1887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6338" y="1558304"/>
            <a:ext cx="5255391" cy="5224046"/>
          </a:xfrm>
          <a:prstGeom prst="rect">
            <a:avLst/>
          </a:prstGeom>
        </p:spPr>
      </p:pic>
    </p:spTree>
    <p:extLst>
      <p:ext uri="{BB962C8B-B14F-4D97-AF65-F5344CB8AC3E}">
        <p14:creationId xmlns:p14="http://schemas.microsoft.com/office/powerpoint/2010/main" val="990158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 #9</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1782087"/>
            <a:ext cx="5181600" cy="4302006"/>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#9: Do not fear the Python documentation.</a:t>
            </a:r>
          </a:p>
          <a:p>
            <a:pPr marL="0" indent="0">
              <a:buNone/>
            </a:pPr>
            <a:r>
              <a:rPr lang="en-US" sz="2400" dirty="0"/>
              <a:t>No programmer in the world knows everything about every function, method and variable type in Python.</a:t>
            </a:r>
          </a:p>
          <a:p>
            <a:pPr marL="0" indent="0">
              <a:buNone/>
            </a:pPr>
            <a:r>
              <a:rPr lang="en-US" sz="2400" dirty="0"/>
              <a:t>Instead, we know </a:t>
            </a:r>
            <a:r>
              <a:rPr lang="en-US" sz="2400" b="1" dirty="0"/>
              <a:t>where and how to find the information online</a:t>
            </a:r>
            <a:r>
              <a:rPr lang="en-US" sz="2400" dirty="0"/>
              <a:t>, when needed.</a:t>
            </a:r>
          </a:p>
          <a:p>
            <a:pPr marL="0" indent="0">
              <a:buNone/>
            </a:pPr>
            <a:r>
              <a:rPr lang="en-US" sz="2400" dirty="0"/>
              <a:t>Make it a habit to look for the Python documentation when in doubt or looking for something specific!</a:t>
            </a:r>
          </a:p>
        </p:txBody>
      </p:sp>
    </p:spTree>
    <p:extLst>
      <p:ext uri="{BB962C8B-B14F-4D97-AF65-F5344CB8AC3E}">
        <p14:creationId xmlns:p14="http://schemas.microsoft.com/office/powerpoint/2010/main" val="37904521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395D0-71CF-4C16-B6A7-9E6AF76A5731}"/>
              </a:ext>
            </a:extLst>
          </p:cNvPr>
          <p:cNvSpPr>
            <a:spLocks noGrp="1"/>
          </p:cNvSpPr>
          <p:nvPr>
            <p:ph type="title"/>
          </p:nvPr>
        </p:nvSpPr>
        <p:spPr/>
        <p:txBody>
          <a:bodyPr/>
          <a:lstStyle/>
          <a:p>
            <a:r>
              <a:rPr lang="en-US" dirty="0"/>
              <a:t>Conclusion</a:t>
            </a:r>
          </a:p>
        </p:txBody>
      </p:sp>
      <p:sp>
        <p:nvSpPr>
          <p:cNvPr id="9" name="Content Placeholder 2">
            <a:extLst>
              <a:ext uri="{FF2B5EF4-FFF2-40B4-BE49-F238E27FC236}">
                <a16:creationId xmlns:a16="http://schemas.microsoft.com/office/drawing/2014/main" id="{0F5287EF-B65A-4198-8F0F-09E76ABCA49C}"/>
              </a:ext>
            </a:extLst>
          </p:cNvPr>
          <p:cNvSpPr>
            <a:spLocks noGrp="1"/>
          </p:cNvSpPr>
          <p:nvPr>
            <p:ph idx="1"/>
          </p:nvPr>
        </p:nvSpPr>
        <p:spPr>
          <a:xfrm>
            <a:off x="838200" y="1825624"/>
            <a:ext cx="10515600" cy="5032375"/>
          </a:xfrm>
        </p:spPr>
        <p:txBody>
          <a:bodyPr>
            <a:normAutofit/>
          </a:bodyPr>
          <a:lstStyle/>
          <a:p>
            <a:r>
              <a:rPr lang="en-US" dirty="0"/>
              <a:t>The list type (in detail)</a:t>
            </a:r>
          </a:p>
          <a:p>
            <a:r>
              <a:rPr lang="en-US" dirty="0"/>
              <a:t>Length of a list</a:t>
            </a:r>
          </a:p>
          <a:p>
            <a:r>
              <a:rPr lang="en-US" dirty="0"/>
              <a:t>Indexing, slicing, updating and traversing a list</a:t>
            </a:r>
          </a:p>
          <a:p>
            <a:r>
              <a:rPr lang="en-US" dirty="0"/>
              <a:t>Lists of lists</a:t>
            </a:r>
          </a:p>
          <a:p>
            <a:r>
              <a:rPr lang="en-US" dirty="0"/>
              <a:t>Membership</a:t>
            </a:r>
          </a:p>
          <a:p>
            <a:r>
              <a:rPr lang="en-US" dirty="0"/>
              <a:t>Concatenation, repetition and insertion</a:t>
            </a:r>
          </a:p>
          <a:p>
            <a:r>
              <a:rPr lang="en-US" dirty="0"/>
              <a:t>Removing elements from a list</a:t>
            </a:r>
          </a:p>
          <a:p>
            <a:r>
              <a:rPr lang="en-US" dirty="0"/>
              <a:t>Advanced methods and RTFM!</a:t>
            </a:r>
          </a:p>
        </p:txBody>
      </p:sp>
    </p:spTree>
    <p:extLst>
      <p:ext uri="{BB962C8B-B14F-4D97-AF65-F5344CB8AC3E}">
        <p14:creationId xmlns:p14="http://schemas.microsoft.com/office/powerpoint/2010/main" val="250215675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D53266D2-D3C5-1B7F-5C0C-84D6A6505516}"/>
              </a:ext>
            </a:extLst>
          </p:cNvPr>
          <p:cNvPicPr>
            <a:picLocks noChangeAspect="1"/>
          </p:cNvPicPr>
          <p:nvPr/>
        </p:nvPicPr>
        <p:blipFill>
          <a:blip r:embed="rId2"/>
          <a:stretch>
            <a:fillRect/>
          </a:stretch>
        </p:blipFill>
        <p:spPr>
          <a:xfrm>
            <a:off x="3214560" y="3352344"/>
            <a:ext cx="5325218" cy="3029373"/>
          </a:xfrm>
          <a:prstGeom prst="rect">
            <a:avLst/>
          </a:prstGeom>
        </p:spPr>
      </p:pic>
    </p:spTree>
    <p:extLst>
      <p:ext uri="{BB962C8B-B14F-4D97-AF65-F5344CB8AC3E}">
        <p14:creationId xmlns:p14="http://schemas.microsoft.com/office/powerpoint/2010/main" val="38180485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80F210F3-74D2-C903-8335-9EC6CF017C22}"/>
              </a:ext>
            </a:extLst>
          </p:cNvPr>
          <p:cNvPicPr>
            <a:picLocks noChangeAspect="1"/>
          </p:cNvPicPr>
          <p:nvPr/>
        </p:nvPicPr>
        <p:blipFill>
          <a:blip r:embed="rId2"/>
          <a:stretch>
            <a:fillRect/>
          </a:stretch>
        </p:blipFill>
        <p:spPr>
          <a:xfrm>
            <a:off x="803939" y="3217678"/>
            <a:ext cx="10549861" cy="3495738"/>
          </a:xfrm>
          <a:prstGeom prst="rect">
            <a:avLst/>
          </a:prstGeom>
        </p:spPr>
      </p:pic>
    </p:spTree>
    <p:extLst>
      <p:ext uri="{BB962C8B-B14F-4D97-AF65-F5344CB8AC3E}">
        <p14:creationId xmlns:p14="http://schemas.microsoft.com/office/powerpoint/2010/main" val="41756518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spTree>
    <p:extLst>
      <p:ext uri="{BB962C8B-B14F-4D97-AF65-F5344CB8AC3E}">
        <p14:creationId xmlns:p14="http://schemas.microsoft.com/office/powerpoint/2010/main" val="3521544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1FCC7D-28D6-99CB-5587-A36EABD6A877}"/>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9" name="Rectangle 8">
            <a:extLst>
              <a:ext uri="{FF2B5EF4-FFF2-40B4-BE49-F238E27FC236}">
                <a16:creationId xmlns:a16="http://schemas.microsoft.com/office/drawing/2014/main" id="{60EB6E7A-2C9A-93BD-EF1B-973E5BEFEA61}"/>
              </a:ext>
            </a:extLst>
          </p:cNvPr>
          <p:cNvSpPr/>
          <p:nvPr/>
        </p:nvSpPr>
        <p:spPr>
          <a:xfrm>
            <a:off x="3242581" y="5892799"/>
            <a:ext cx="1157482"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52988B0-754F-7037-EA39-0DEB2AF3E5A6}"/>
              </a:ext>
            </a:extLst>
          </p:cNvPr>
          <p:cNvSpPr/>
          <p:nvPr/>
        </p:nvSpPr>
        <p:spPr>
          <a:xfrm>
            <a:off x="1831647" y="3606799"/>
            <a:ext cx="1216353"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18EBE30-7613-057E-21C1-D0F1F4E68539}"/>
              </a:ext>
            </a:extLst>
          </p:cNvPr>
          <p:cNvSpPr/>
          <p:nvPr/>
        </p:nvSpPr>
        <p:spPr>
          <a:xfrm>
            <a:off x="7552766" y="5904521"/>
            <a:ext cx="168834"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78891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pic>
        <p:nvPicPr>
          <p:cNvPr id="5" name="Picture 4">
            <a:extLst>
              <a:ext uri="{FF2B5EF4-FFF2-40B4-BE49-F238E27FC236}">
                <a16:creationId xmlns:a16="http://schemas.microsoft.com/office/drawing/2014/main" id="{61F8A7F2-DF23-685E-733D-53F21E90104F}"/>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3688862" y="4443043"/>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4" name="Rectangle 3">
            <a:extLst>
              <a:ext uri="{FF2B5EF4-FFF2-40B4-BE49-F238E27FC236}">
                <a16:creationId xmlns:a16="http://schemas.microsoft.com/office/drawing/2014/main" id="{8DDDADE2-EB76-41CA-E883-72E2290C4F45}"/>
              </a:ext>
            </a:extLst>
          </p:cNvPr>
          <p:cNvSpPr/>
          <p:nvPr/>
        </p:nvSpPr>
        <p:spPr>
          <a:xfrm>
            <a:off x="4396155" y="5884648"/>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33969445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rotWithShape="1">
          <a:blip r:embed="rId3"/>
          <a:srcRect b="30956"/>
          <a:stretch/>
        </p:blipFill>
        <p:spPr>
          <a:xfrm>
            <a:off x="3258210" y="5548226"/>
            <a:ext cx="4534533" cy="868206"/>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1831648" y="4022972"/>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5" name="Rectangle 4">
            <a:extLst>
              <a:ext uri="{FF2B5EF4-FFF2-40B4-BE49-F238E27FC236}">
                <a16:creationId xmlns:a16="http://schemas.microsoft.com/office/drawing/2014/main" id="{EAAAA1CB-B316-05BA-E809-CB3D7AA1BD9B}"/>
              </a:ext>
            </a:extLst>
          </p:cNvPr>
          <p:cNvSpPr/>
          <p:nvPr/>
        </p:nvSpPr>
        <p:spPr>
          <a:xfrm>
            <a:off x="5235250" y="5886940"/>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265270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690688"/>
                <a:ext cx="5181600" cy="5167311"/>
              </a:xfrm>
            </p:spPr>
            <p:txBody>
              <a:bodyPr>
                <a:normAutofit/>
              </a:bodyPr>
              <a:lstStyle/>
              <a:p>
                <a:r>
                  <a:rPr lang="en-US" dirty="0"/>
                  <a:t>The elements in a list are </a:t>
                </a:r>
                <a:r>
                  <a:rPr lang="en-US" b="1" dirty="0"/>
                  <a:t>indexed</a:t>
                </a:r>
                <a:r>
                  <a:rPr lang="en-US" dirty="0"/>
                  <a:t>, with integers.</a:t>
                </a:r>
              </a:p>
              <a:p>
                <a:r>
                  <a:rPr lang="en-US" dirty="0"/>
                  <a:t>They can be accessed using the </a:t>
                </a:r>
                <a:r>
                  <a:rPr lang="en-US" b="1" dirty="0"/>
                  <a:t>[]</a:t>
                </a:r>
                <a:r>
                  <a:rPr lang="en-US" dirty="0"/>
                  <a:t> notation, with an </a:t>
                </a:r>
                <a:r>
                  <a:rPr lang="en-US" b="1" dirty="0"/>
                  <a:t>index</a:t>
                </a:r>
                <a:r>
                  <a:rPr lang="en-US" dirty="0"/>
                  <a:t> value.</a:t>
                </a:r>
              </a:p>
              <a:p>
                <a:pPr lvl="1"/>
                <a:r>
                  <a:rPr lang="en-US" dirty="0"/>
                  <a:t>The </a:t>
                </a:r>
                <a:r>
                  <a:rPr lang="en-US" b="1" dirty="0"/>
                  <a:t>first element </a:t>
                </a:r>
                <a:r>
                  <a:rPr lang="en-US" dirty="0"/>
                  <a:t>of the list has the </a:t>
                </a:r>
                <a:r>
                  <a:rPr lang="en-US" b="1" dirty="0"/>
                  <a:t>index</a:t>
                </a:r>
                <a:r>
                  <a:rPr lang="en-US" dirty="0"/>
                  <a:t> </a:t>
                </a:r>
                <a:r>
                  <a:rPr lang="en-US" b="1" dirty="0"/>
                  <a:t>0 (we start counting from 0 in Python!)</a:t>
                </a:r>
              </a:p>
              <a:p>
                <a:pPr lvl="1"/>
                <a:r>
                  <a:rPr lang="en-US" dirty="0"/>
                  <a:t>the </a:t>
                </a:r>
                <a:r>
                  <a:rPr lang="en-US" b="1" dirty="0"/>
                  <a:t>second element</a:t>
                </a:r>
                <a:r>
                  <a:rPr lang="en-US" dirty="0"/>
                  <a:t> then has index </a:t>
                </a:r>
                <a14:m>
                  <m:oMath xmlns:m="http://schemas.openxmlformats.org/officeDocument/2006/math">
                    <m:r>
                      <a:rPr lang="en-US" b="1" i="1" dirty="0" smtClean="0">
                        <a:latin typeface="Cambria Math" panose="02040503050406030204" pitchFamily="18" charset="0"/>
                      </a:rPr>
                      <m:t>𝟏</m:t>
                    </m:r>
                  </m:oMath>
                </a14:m>
                <a:r>
                  <a:rPr lang="en-US" dirty="0"/>
                  <a:t>, etc.</a:t>
                </a:r>
              </a:p>
              <a:p>
                <a:pPr lvl="1"/>
                <a:r>
                  <a:rPr lang="en-US" dirty="0"/>
                  <a:t>The last element has index </a:t>
                </a:r>
                <a14:m>
                  <m:oMath xmlns:m="http://schemas.openxmlformats.org/officeDocument/2006/math">
                    <m:r>
                      <a:rPr lang="en-US" b="1" i="1" dirty="0" smtClean="0">
                        <a:latin typeface="Cambria Math" panose="02040503050406030204" pitchFamily="18" charset="0"/>
                      </a:rPr>
                      <m:t>𝒏</m:t>
                    </m:r>
                    <m:r>
                      <a:rPr lang="en-US" b="1" i="1" dirty="0">
                        <a:latin typeface="Cambria Math" panose="02040503050406030204" pitchFamily="18" charset="0"/>
                      </a:rPr>
                      <m:t> </m:t>
                    </m:r>
                    <m:r>
                      <a:rPr lang="en-US" b="1" i="1" dirty="0" smtClean="0">
                        <a:latin typeface="Cambria Math" panose="02040503050406030204" pitchFamily="18" charset="0"/>
                      </a:rPr>
                      <m:t>– </m:t>
                    </m:r>
                    <m:r>
                      <a:rPr lang="en-US" b="1" i="1" dirty="0" smtClean="0">
                        <a:latin typeface="Cambria Math" panose="02040503050406030204" pitchFamily="18" charset="0"/>
                      </a:rPr>
                      <m:t>𝟏</m:t>
                    </m:r>
                  </m:oMath>
                </a14:m>
                <a:r>
                  <a:rPr lang="en-US" dirty="0"/>
                  <a:t> (not </a:t>
                </a:r>
                <a14:m>
                  <m:oMath xmlns:m="http://schemas.openxmlformats.org/officeDocument/2006/math">
                    <m:r>
                      <a:rPr lang="en-US" b="1" i="1" dirty="0" smtClean="0">
                        <a:latin typeface="Cambria Math" panose="02040503050406030204" pitchFamily="18" charset="0"/>
                      </a:rPr>
                      <m:t>𝒏</m:t>
                    </m:r>
                  </m:oMath>
                </a14:m>
                <a:r>
                  <a:rPr lang="en-US" dirty="0"/>
                  <a:t>!), with </a:t>
                </a:r>
                <a14:m>
                  <m:oMath xmlns:m="http://schemas.openxmlformats.org/officeDocument/2006/math">
                    <m:r>
                      <a:rPr lang="en-US" b="1" i="1" dirty="0" smtClean="0">
                        <a:latin typeface="Cambria Math" panose="02040503050406030204" pitchFamily="18" charset="0"/>
                      </a:rPr>
                      <m:t>𝒏</m:t>
                    </m:r>
                  </m:oMath>
                </a14:m>
                <a:r>
                  <a:rPr lang="en-US" dirty="0"/>
                  <a:t> being the </a:t>
                </a:r>
                <a:r>
                  <a:rPr lang="en-US" b="1" dirty="0"/>
                  <a:t>length</a:t>
                </a:r>
                <a:r>
                  <a:rPr lang="en-US" dirty="0"/>
                  <a:t> of the list.</a:t>
                </a:r>
                <a:endParaRPr lang="en-GB" dirty="0"/>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690688"/>
                <a:ext cx="5181600" cy="5167311"/>
              </a:xfrm>
              <a:blipFill>
                <a:blip r:embed="rId2"/>
                <a:stretch>
                  <a:fillRect l="-2118" t="-1887"/>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3"/>
          <a:srcRect l="10320" t="32820" r="69615" b="22667"/>
          <a:stretch/>
        </p:blipFill>
        <p:spPr>
          <a:xfrm>
            <a:off x="6172202" y="1891322"/>
            <a:ext cx="5985901" cy="4149969"/>
          </a:xfrm>
          <a:prstGeom prst="rect">
            <a:avLst/>
          </a:prstGeom>
        </p:spPr>
      </p:pic>
    </p:spTree>
    <p:extLst>
      <p:ext uri="{BB962C8B-B14F-4D97-AF65-F5344CB8AC3E}">
        <p14:creationId xmlns:p14="http://schemas.microsoft.com/office/powerpoint/2010/main" val="240492747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a:blip r:embed="rId3"/>
          <a:stretch>
            <a:fillRect/>
          </a:stretch>
        </p:blipFill>
        <p:spPr>
          <a:xfrm>
            <a:off x="3258210" y="5548225"/>
            <a:ext cx="4534533" cy="1257475"/>
          </a:xfrm>
          <a:prstGeom prst="rect">
            <a:avLst/>
          </a:prstGeom>
        </p:spPr>
      </p:pic>
    </p:spTree>
    <p:extLst>
      <p:ext uri="{BB962C8B-B14F-4D97-AF65-F5344CB8AC3E}">
        <p14:creationId xmlns:p14="http://schemas.microsoft.com/office/powerpoint/2010/main" val="32285636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(Pythonic loop):</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4" name="Picture 3">
            <a:extLst>
              <a:ext uri="{FF2B5EF4-FFF2-40B4-BE49-F238E27FC236}">
                <a16:creationId xmlns:a16="http://schemas.microsoft.com/office/drawing/2014/main" id="{13E972B2-B912-4265-182F-AC684823CF3D}"/>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5" name="Picture 4">
            <a:extLst>
              <a:ext uri="{FF2B5EF4-FFF2-40B4-BE49-F238E27FC236}">
                <a16:creationId xmlns:a16="http://schemas.microsoft.com/office/drawing/2014/main" id="{882A9E41-B632-FF80-8DDA-4DDC0BE5D067}"/>
              </a:ext>
            </a:extLst>
          </p:cNvPr>
          <p:cNvPicPr>
            <a:picLocks noChangeAspect="1"/>
          </p:cNvPicPr>
          <p:nvPr/>
        </p:nvPicPr>
        <p:blipFill>
          <a:blip r:embed="rId3"/>
          <a:stretch>
            <a:fillRect/>
          </a:stretch>
        </p:blipFill>
        <p:spPr>
          <a:xfrm>
            <a:off x="3258210" y="5548225"/>
            <a:ext cx="4534533" cy="12574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8ACC02-B365-4576-A194-A1CA994F395A}"/>
                  </a:ext>
                </a:extLst>
              </p:cNvPr>
              <p:cNvSpPr txBox="1"/>
              <p:nvPr/>
            </p:nvSpPr>
            <p:spPr>
              <a:xfrm>
                <a:off x="5828323" y="3204674"/>
                <a:ext cx="6238631" cy="2369880"/>
              </a:xfrm>
              <a:prstGeom prst="rect">
                <a:avLst/>
              </a:prstGeom>
              <a:solidFill>
                <a:schemeClr val="bg1"/>
              </a:solidFill>
              <a:ln w="38100">
                <a:solidFill>
                  <a:schemeClr val="tx1"/>
                </a:solidFill>
              </a:ln>
            </p:spPr>
            <p:txBody>
              <a:bodyPr wrap="square" rtlCol="0">
                <a:spAutoFit/>
              </a:bodyPr>
              <a:lstStyle/>
              <a:p>
                <a:r>
                  <a:rPr lang="en-US" sz="2800" b="1" dirty="0"/>
                  <a:t>Why use pythonic loops?</a:t>
                </a:r>
              </a:p>
              <a:p>
                <a:pPr marL="285750" indent="-285750">
                  <a:buFont typeface="Arial" panose="020B0604020202020204" pitchFamily="34" charset="0"/>
                  <a:buChar char="•"/>
                </a:pPr>
                <a:r>
                  <a:rPr lang="en-US" sz="2400" dirty="0"/>
                  <a:t>Convenient when the elements of the list can be defined regularly (e.g. all odd numbers from </a:t>
                </a:r>
                <a14:m>
                  <m:oMath xmlns:m="http://schemas.openxmlformats.org/officeDocument/2006/math">
                    <m:r>
                      <a:rPr lang="en-US" sz="2400" i="1" dirty="0" smtClean="0">
                        <a:latin typeface="Cambria Math" panose="02040503050406030204" pitchFamily="18" charset="0"/>
                      </a:rPr>
                      <m:t>𝑎</m:t>
                    </m:r>
                  </m:oMath>
                </a14:m>
                <a:r>
                  <a:rPr lang="en-US" sz="2400" dirty="0"/>
                  <a:t> to </a:t>
                </a:r>
                <a14:m>
                  <m:oMath xmlns:m="http://schemas.openxmlformats.org/officeDocument/2006/math">
                    <m:r>
                      <a:rPr lang="en-US" sz="2400" i="1" dirty="0" smtClean="0">
                        <a:latin typeface="Cambria Math" panose="02040503050406030204" pitchFamily="18" charset="0"/>
                      </a:rPr>
                      <m:t>𝑏</m:t>
                    </m:r>
                  </m:oMath>
                </a14:m>
                <a:r>
                  <a:rPr lang="en-US" sz="2400" dirty="0"/>
                  <a:t>, etc.)</a:t>
                </a:r>
              </a:p>
              <a:p>
                <a:pPr marL="285750" indent="-285750">
                  <a:buFont typeface="Arial" panose="020B0604020202020204" pitchFamily="34" charset="0"/>
                  <a:buChar char="•"/>
                </a:pPr>
                <a:r>
                  <a:rPr lang="en-US" sz="2400" dirty="0"/>
                  <a:t>Less cumbersome than typing the elements, manually, especially for large lists.</a:t>
                </a:r>
                <a:endParaRPr lang="en-GB" sz="2400" dirty="0"/>
              </a:p>
            </p:txBody>
          </p:sp>
        </mc:Choice>
        <mc:Fallback xmlns="">
          <p:sp>
            <p:nvSpPr>
              <p:cNvPr id="6" name="TextBox 5">
                <a:extLst>
                  <a:ext uri="{FF2B5EF4-FFF2-40B4-BE49-F238E27FC236}">
                    <a16:creationId xmlns:a16="http://schemas.microsoft.com/office/drawing/2014/main" id="{218ACC02-B365-4576-A194-A1CA994F395A}"/>
                  </a:ext>
                </a:extLst>
              </p:cNvPr>
              <p:cNvSpPr txBox="1">
                <a:spLocks noRot="1" noChangeAspect="1" noMove="1" noResize="1" noEditPoints="1" noAdjustHandles="1" noChangeArrowheads="1" noChangeShapeType="1" noTextEdit="1"/>
              </p:cNvSpPr>
              <p:nvPr/>
            </p:nvSpPr>
            <p:spPr>
              <a:xfrm>
                <a:off x="5828323" y="3204674"/>
                <a:ext cx="6238631" cy="2369880"/>
              </a:xfrm>
              <a:prstGeom prst="rect">
                <a:avLst/>
              </a:prstGeom>
              <a:blipFill>
                <a:blip r:embed="rId4"/>
                <a:stretch>
                  <a:fillRect l="-1652" t="-1777" b="-4315"/>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9455308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12281054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A2698FE0-2482-4851-A905-10C060B70148}"/>
              </a:ext>
            </a:extLst>
          </p:cNvPr>
          <p:cNvPicPr>
            <a:picLocks noChangeAspect="1"/>
          </p:cNvPicPr>
          <p:nvPr/>
        </p:nvPicPr>
        <p:blipFill rotWithShape="1">
          <a:blip r:embed="rId4"/>
          <a:srcRect l="56794" t="30154" r="29039" b="55214"/>
          <a:stretch/>
        </p:blipFill>
        <p:spPr>
          <a:xfrm>
            <a:off x="6172202" y="2186354"/>
            <a:ext cx="5914446" cy="1908908"/>
          </a:xfrm>
          <a:prstGeom prst="rect">
            <a:avLst/>
          </a:prstGeom>
        </p:spPr>
      </p:pic>
    </p:spTree>
    <p:extLst>
      <p:ext uri="{BB962C8B-B14F-4D97-AF65-F5344CB8AC3E}">
        <p14:creationId xmlns:p14="http://schemas.microsoft.com/office/powerpoint/2010/main" val="23545082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a:p>
                <a:r>
                  <a:rPr lang="en-US" dirty="0"/>
                  <a:t>Similar to </a:t>
                </a:r>
                <a:r>
                  <a:rPr lang="en-US" b="1" dirty="0"/>
                  <a:t>multiplying</a:t>
                </a:r>
                <a:r>
                  <a:rPr lang="en-US" dirty="0"/>
                  <a:t> a </a:t>
                </a:r>
                <a:r>
                  <a:rPr lang="en-US" b="1" dirty="0"/>
                  <a:t>string</a:t>
                </a:r>
                <a:r>
                  <a:rPr lang="en-US" dirty="0"/>
                  <a:t> with an </a:t>
                </a:r>
                <a:r>
                  <a:rPr lang="en-US" b="1" dirty="0"/>
                  <a:t>int</a:t>
                </a:r>
                <a:r>
                  <a:rPr lang="en-US" dirty="0"/>
                  <a:t>.</a:t>
                </a:r>
                <a:endParaRPr lang="en-GB" dirty="0"/>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118" t="-1975" r="-2118"/>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40718"/>
          <a:stretch/>
        </p:blipFill>
        <p:spPr>
          <a:xfrm>
            <a:off x="6172202" y="2186354"/>
            <a:ext cx="5914446" cy="3800230"/>
          </a:xfrm>
          <a:prstGeom prst="rect">
            <a:avLst/>
          </a:prstGeom>
        </p:spPr>
      </p:pic>
    </p:spTree>
    <p:extLst>
      <p:ext uri="{BB962C8B-B14F-4D97-AF65-F5344CB8AC3E}">
        <p14:creationId xmlns:p14="http://schemas.microsoft.com/office/powerpoint/2010/main" val="11960410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3241813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45838"/>
          <a:stretch/>
        </p:blipFill>
        <p:spPr>
          <a:xfrm>
            <a:off x="6422291" y="52755"/>
            <a:ext cx="4802083" cy="3376246"/>
          </a:xfrm>
          <a:prstGeom prst="rect">
            <a:avLst/>
          </a:prstGeom>
        </p:spPr>
      </p:pic>
    </p:spTree>
    <p:extLst>
      <p:ext uri="{BB962C8B-B14F-4D97-AF65-F5344CB8AC3E}">
        <p14:creationId xmlns:p14="http://schemas.microsoft.com/office/powerpoint/2010/main" val="15377024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a:p>
            <a:r>
              <a:rPr lang="en-US" b="1" dirty="0"/>
              <a:t>Note: </a:t>
            </a:r>
            <a:r>
              <a:rPr lang="en-US" dirty="0"/>
              <a:t>if the element appear multiple times, it is only removed once, when it is first encountered.</a:t>
            </a:r>
            <a:endParaRPr lang="en-GB" dirty="0"/>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1923" b="20205"/>
          <a:stretch/>
        </p:blipFill>
        <p:spPr>
          <a:xfrm>
            <a:off x="6422291" y="52754"/>
            <a:ext cx="4802083" cy="6805245"/>
          </a:xfrm>
          <a:prstGeom prst="rect">
            <a:avLst/>
          </a:prstGeom>
        </p:spPr>
      </p:pic>
    </p:spTree>
    <p:extLst>
      <p:ext uri="{BB962C8B-B14F-4D97-AF65-F5344CB8AC3E}">
        <p14:creationId xmlns:p14="http://schemas.microsoft.com/office/powerpoint/2010/main" val="40748390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4127343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a:p>
            <a:r>
              <a:rPr lang="en-US" b="1" dirty="0"/>
              <a:t>Note: </a:t>
            </a:r>
            <a:r>
              <a:rPr lang="en-US" dirty="0"/>
              <a:t>the </a:t>
            </a:r>
            <a:r>
              <a:rPr lang="en-US" b="1" dirty="0">
                <a:solidFill>
                  <a:srgbClr val="00B050"/>
                </a:solidFill>
              </a:rPr>
              <a:t>del</a:t>
            </a:r>
            <a:r>
              <a:rPr lang="en-US" dirty="0"/>
              <a:t> </a:t>
            </a:r>
            <a:r>
              <a:rPr lang="en-US" b="1" dirty="0"/>
              <a:t>function</a:t>
            </a:r>
            <a:r>
              <a:rPr lang="en-US" dirty="0"/>
              <a:t> can be used on </a:t>
            </a:r>
            <a:r>
              <a:rPr lang="en-US" b="1" dirty="0"/>
              <a:t>any variable, of any type, </a:t>
            </a:r>
            <a:r>
              <a:rPr lang="en-US" dirty="0"/>
              <a:t>to remove it from the Python memory. </a:t>
            </a:r>
            <a:endParaRPr lang="en-GB"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52055" r="17949" b="15078"/>
          <a:stretch/>
        </p:blipFill>
        <p:spPr>
          <a:xfrm>
            <a:off x="5891863" y="3509107"/>
            <a:ext cx="6300137" cy="2555631"/>
          </a:xfrm>
          <a:prstGeom prst="rect">
            <a:avLst/>
          </a:prstGeom>
        </p:spPr>
      </p:pic>
      <p:pic>
        <p:nvPicPr>
          <p:cNvPr id="6" name="Picture 5">
            <a:extLst>
              <a:ext uri="{FF2B5EF4-FFF2-40B4-BE49-F238E27FC236}">
                <a16:creationId xmlns:a16="http://schemas.microsoft.com/office/drawing/2014/main" id="{D1891B66-DB87-421F-85A5-EC9475697F80}"/>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3514754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200" y="1825624"/>
                <a:ext cx="5181600" cy="5032375"/>
              </a:xfrm>
            </p:spPr>
            <p:txBody>
              <a:bodyPr>
                <a:normAutofit/>
              </a:bodyPr>
              <a:lstStyle/>
              <a:p>
                <a:r>
                  <a:rPr lang="en-US" dirty="0"/>
                  <a:t>When indexing/accessing elements in a list, we can also use </a:t>
                </a:r>
                <a:r>
                  <a:rPr lang="en-US" b="1" dirty="0"/>
                  <a:t>negative</a:t>
                </a:r>
                <a:r>
                  <a:rPr lang="en-US" dirty="0"/>
                  <a:t> </a:t>
                </a:r>
                <a:r>
                  <a:rPr lang="en-US" b="1" dirty="0"/>
                  <a:t>indexes</a:t>
                </a:r>
                <a:r>
                  <a:rPr lang="en-US"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a:latin typeface="Cambria Math" panose="02040503050406030204" pitchFamily="18" charset="0"/>
                      </a:rPr>
                      <m:t> </m:t>
                    </m:r>
                  </m:oMath>
                </a14:m>
                <a:r>
                  <a:rPr lang="en-US" dirty="0"/>
                  <a:t>refers to the </a:t>
                </a:r>
                <a:r>
                  <a:rPr lang="en-US" b="1" dirty="0"/>
                  <a:t>last</a:t>
                </a:r>
                <a:r>
                  <a:rPr lang="en-US" dirty="0"/>
                  <a:t> </a:t>
                </a:r>
                <a:r>
                  <a:rPr lang="en-US" b="1" dirty="0"/>
                  <a:t>element </a:t>
                </a:r>
                <a:r>
                  <a:rPr lang="en-US" dirty="0"/>
                  <a:t>of the list</a:t>
                </a:r>
                <a:r>
                  <a:rPr lang="en-US" b="1" dirty="0"/>
                  <a:t>,</a:t>
                </a:r>
              </a:p>
              <a:p>
                <a:pPr lvl="1"/>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 </m:t>
                    </m:r>
                  </m:oMath>
                </a14:m>
                <a:r>
                  <a:rPr lang="en-US" dirty="0"/>
                  <a:t>the </a:t>
                </a:r>
                <a:r>
                  <a:rPr lang="en-US" b="1" dirty="0"/>
                  <a:t>second to last element</a:t>
                </a:r>
                <a:r>
                  <a:rPr lang="en-US" dirty="0"/>
                  <a:t>, etc.</a:t>
                </a:r>
              </a:p>
              <a:p>
                <a:pPr lvl="1"/>
                <a:r>
                  <a:rPr lang="en-US" dirty="0"/>
                  <a:t>And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a:latin typeface="Cambria Math" panose="02040503050406030204" pitchFamily="18" charset="0"/>
                      </a:rPr>
                      <m:t> </m:t>
                    </m:r>
                  </m:oMath>
                </a14:m>
                <a:r>
                  <a:rPr lang="en-US" dirty="0"/>
                  <a:t>is therefore the index of the </a:t>
                </a:r>
                <a:r>
                  <a:rPr lang="en-US" b="1" dirty="0"/>
                  <a:t>first</a:t>
                </a:r>
                <a:r>
                  <a:rPr lang="en-US" dirty="0"/>
                  <a:t> </a:t>
                </a:r>
                <a:r>
                  <a:rPr lang="en-US" b="1" dirty="0"/>
                  <a:t>element</a:t>
                </a:r>
                <a:r>
                  <a:rPr lang="en-US" dirty="0"/>
                  <a:t>.</a:t>
                </a:r>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118" t="-1937"/>
                </a:stretch>
              </a:blipFill>
            </p:spPr>
            <p:txBody>
              <a:bodyPr/>
              <a:lstStyle/>
              <a:p>
                <a:r>
                  <a:rPr lang="en-GB">
                    <a:noFill/>
                  </a:rPr>
                  <a:t> </a:t>
                </a:r>
              </a:p>
            </p:txBody>
          </p:sp>
        </mc:Fallback>
      </mc:AlternateContent>
      <p:pic>
        <p:nvPicPr>
          <p:cNvPr id="4" name="Picture 3">
            <a:extLst>
              <a:ext uri="{FF2B5EF4-FFF2-40B4-BE49-F238E27FC236}">
                <a16:creationId xmlns:a16="http://schemas.microsoft.com/office/drawing/2014/main" id="{D39795DF-AD4E-4AB0-B144-88DE00A1F8E4}"/>
              </a:ext>
            </a:extLst>
          </p:cNvPr>
          <p:cNvPicPr>
            <a:picLocks noChangeAspect="1"/>
          </p:cNvPicPr>
          <p:nvPr/>
        </p:nvPicPr>
        <p:blipFill rotWithShape="1">
          <a:blip r:embed="rId3"/>
          <a:srcRect l="10385" t="29333" r="69487" b="28411"/>
          <a:stretch/>
        </p:blipFill>
        <p:spPr>
          <a:xfrm>
            <a:off x="6078418" y="1976963"/>
            <a:ext cx="6002672" cy="3938058"/>
          </a:xfrm>
          <a:prstGeom prst="rect">
            <a:avLst/>
          </a:prstGeom>
        </p:spPr>
      </p:pic>
    </p:spTree>
    <p:extLst>
      <p:ext uri="{BB962C8B-B14F-4D97-AF65-F5344CB8AC3E}">
        <p14:creationId xmlns:p14="http://schemas.microsoft.com/office/powerpoint/2010/main" val="4719112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2509809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31829000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a:p>
            <a:r>
              <a:rPr lang="en-US" dirty="0"/>
              <a:t>The </a:t>
            </a:r>
            <a:r>
              <a:rPr lang="en-US" b="1" u="sng" dirty="0"/>
              <a:t>output</a:t>
            </a:r>
            <a:r>
              <a:rPr lang="en-US" dirty="0"/>
              <a:t> of the </a:t>
            </a:r>
            <a:r>
              <a:rPr lang="en-US" b="1" dirty="0">
                <a:solidFill>
                  <a:srgbClr val="00B050"/>
                </a:solidFill>
              </a:rPr>
              <a:t>pop</a:t>
            </a:r>
            <a:r>
              <a:rPr lang="en-US" b="1" dirty="0"/>
              <a:t>()</a:t>
            </a:r>
            <a:r>
              <a:rPr lang="en-US" dirty="0"/>
              <a:t> method consists of the </a:t>
            </a:r>
            <a:r>
              <a:rPr lang="en-US" b="1" dirty="0"/>
              <a:t>element</a:t>
            </a:r>
            <a:r>
              <a:rPr lang="en-US" dirty="0"/>
              <a:t>, which is extracted from the list, at the given index.</a:t>
            </a:r>
            <a:endParaRPr lang="en-GB" dirty="0"/>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1054048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7C3-F916-48B2-9452-C0F2148C453F}"/>
              </a:ext>
            </a:extLst>
          </p:cNvPr>
          <p:cNvSpPr>
            <a:spLocks noGrp="1"/>
          </p:cNvSpPr>
          <p:nvPr>
            <p:ph type="title"/>
          </p:nvPr>
        </p:nvSpPr>
        <p:spPr/>
        <p:txBody>
          <a:bodyPr/>
          <a:lstStyle/>
          <a:p>
            <a:r>
              <a:rPr lang="en-US" dirty="0"/>
              <a:t>The </a:t>
            </a:r>
            <a:r>
              <a:rPr lang="en-US" b="1" dirty="0">
                <a:solidFill>
                  <a:srgbClr val="00B050"/>
                </a:solidFill>
              </a:rPr>
              <a:t>index</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98857860-5C3C-4BB1-B419-6ABCB600B6FF}"/>
              </a:ext>
            </a:extLst>
          </p:cNvPr>
          <p:cNvSpPr>
            <a:spLocks noGrp="1"/>
          </p:cNvSpPr>
          <p:nvPr>
            <p:ph sz="half" idx="1"/>
          </p:nvPr>
        </p:nvSpPr>
        <p:spPr>
          <a:xfrm>
            <a:off x="838200" y="1825624"/>
            <a:ext cx="5181600" cy="4848713"/>
          </a:xfrm>
        </p:spPr>
        <p:txBody>
          <a:bodyPr/>
          <a:lstStyle/>
          <a:p>
            <a:r>
              <a:rPr lang="en-US" dirty="0"/>
              <a:t>The </a:t>
            </a:r>
            <a:r>
              <a:rPr lang="en-US" b="1" dirty="0">
                <a:solidFill>
                  <a:srgbClr val="00B050"/>
                </a:solidFill>
              </a:rPr>
              <a:t>index</a:t>
            </a:r>
            <a:r>
              <a:rPr lang="en-US" b="1" dirty="0"/>
              <a:t>() </a:t>
            </a:r>
            <a:r>
              <a:rPr lang="en-US" dirty="0"/>
              <a:t>method is also useful to check for membership and find an element in a list.</a:t>
            </a:r>
          </a:p>
          <a:p>
            <a:r>
              <a:rPr lang="en-US" dirty="0"/>
              <a:t>It returns the </a:t>
            </a:r>
            <a:r>
              <a:rPr lang="en-US" b="1" dirty="0"/>
              <a:t>index</a:t>
            </a:r>
            <a:r>
              <a:rPr lang="en-US" dirty="0"/>
              <a:t> of the first occurrence of the element passed in parameter, in the list it applies to.</a:t>
            </a:r>
          </a:p>
          <a:p>
            <a:r>
              <a:rPr lang="en-US" dirty="0"/>
              <a:t>Careful though, as it fails if no element in the list has the value passed as parameter.</a:t>
            </a:r>
            <a:endParaRPr lang="en-GB" dirty="0"/>
          </a:p>
        </p:txBody>
      </p:sp>
      <p:pic>
        <p:nvPicPr>
          <p:cNvPr id="5" name="Picture 4">
            <a:extLst>
              <a:ext uri="{FF2B5EF4-FFF2-40B4-BE49-F238E27FC236}">
                <a16:creationId xmlns:a16="http://schemas.microsoft.com/office/drawing/2014/main" id="{B1DB3799-4213-453D-9480-D7658389A0FD}"/>
              </a:ext>
            </a:extLst>
          </p:cNvPr>
          <p:cNvPicPr>
            <a:picLocks noChangeAspect="1"/>
          </p:cNvPicPr>
          <p:nvPr/>
        </p:nvPicPr>
        <p:blipFill rotWithShape="1">
          <a:blip r:embed="rId2"/>
          <a:srcRect l="10255" t="60408" r="79787" b="12408"/>
          <a:stretch/>
        </p:blipFill>
        <p:spPr>
          <a:xfrm>
            <a:off x="6540759" y="1581489"/>
            <a:ext cx="5386838" cy="4595473"/>
          </a:xfrm>
          <a:prstGeom prst="rect">
            <a:avLst/>
          </a:prstGeom>
        </p:spPr>
      </p:pic>
    </p:spTree>
    <p:extLst>
      <p:ext uri="{BB962C8B-B14F-4D97-AF65-F5344CB8AC3E}">
        <p14:creationId xmlns:p14="http://schemas.microsoft.com/office/powerpoint/2010/main" val="19922782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5"/>
            <a:ext cx="5181600" cy="4887790"/>
          </a:xfrm>
        </p:spPr>
        <p:txBody>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152487834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4"/>
            <a:ext cx="5181600" cy="5032375"/>
          </a:xfrm>
        </p:spPr>
        <p:txBody>
          <a:bodyPr>
            <a:normAutofit/>
          </a:bodyPr>
          <a:lstStyle/>
          <a:p>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endParaRPr lang="en-GB" dirty="0"/>
          </a:p>
          <a:p>
            <a:pPr marL="0" indent="0">
              <a:buNone/>
            </a:pPr>
            <a:endParaRPr lang="en-GB" dirty="0"/>
          </a:p>
          <a:p>
            <a:pPr marL="0" indent="0">
              <a:buNone/>
            </a:pPr>
            <a:r>
              <a:rPr lang="en-GB" dirty="0"/>
              <a:t>This is slightly different, as</a:t>
            </a:r>
          </a:p>
          <a:p>
            <a:r>
              <a:rPr lang="en-GB" dirty="0"/>
              <a:t>It </a:t>
            </a:r>
            <a:r>
              <a:rPr lang="en-GB" b="1" dirty="0"/>
              <a:t>changes</a:t>
            </a:r>
            <a:r>
              <a:rPr lang="en-GB" dirty="0"/>
              <a:t> </a:t>
            </a:r>
            <a:r>
              <a:rPr lang="en-GB" b="1" dirty="0"/>
              <a:t>the</a:t>
            </a:r>
            <a:r>
              <a:rPr lang="en-GB" dirty="0"/>
              <a:t> </a:t>
            </a:r>
            <a:r>
              <a:rPr lang="en-GB" b="1" dirty="0"/>
              <a:t>list</a:t>
            </a:r>
            <a:r>
              <a:rPr lang="en-GB" dirty="0"/>
              <a:t> on which the </a:t>
            </a:r>
            <a:r>
              <a:rPr lang="en-GB" b="1" dirty="0">
                <a:solidFill>
                  <a:srgbClr val="00B050"/>
                </a:solidFill>
              </a:rPr>
              <a:t>extend</a:t>
            </a:r>
            <a:r>
              <a:rPr lang="en-GB" b="1" dirty="0"/>
              <a:t>()</a:t>
            </a:r>
            <a:r>
              <a:rPr lang="en-GB" dirty="0"/>
              <a:t> method is applied,</a:t>
            </a:r>
          </a:p>
          <a:p>
            <a:r>
              <a:rPr lang="en-GB" dirty="0"/>
              <a:t>And adds the elements of the second lists to the first one.</a:t>
            </a:r>
          </a:p>
          <a:p>
            <a:r>
              <a:rPr lang="en-GB" dirty="0"/>
              <a:t>At the end of the operation, </a:t>
            </a:r>
            <a:r>
              <a:rPr lang="en-GB" b="1" u="sng" dirty="0"/>
              <a:t>the first list will be changed</a:t>
            </a:r>
            <a:r>
              <a:rPr lang="en-GB" dirty="0"/>
              <a:t>.</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284382970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D39A-73DF-4CA5-87D0-314524FB16A8}"/>
              </a:ext>
            </a:extLst>
          </p:cNvPr>
          <p:cNvSpPr>
            <a:spLocks noGrp="1"/>
          </p:cNvSpPr>
          <p:nvPr>
            <p:ph type="title"/>
          </p:nvPr>
        </p:nvSpPr>
        <p:spPr/>
        <p:txBody>
          <a:bodyPr/>
          <a:lstStyle/>
          <a:p>
            <a:r>
              <a:rPr lang="en-US" dirty="0"/>
              <a:t>Inserting an element in a list</a:t>
            </a:r>
            <a:endParaRPr lang="en-GB" dirty="0"/>
          </a:p>
        </p:txBody>
      </p:sp>
      <p:sp>
        <p:nvSpPr>
          <p:cNvPr id="3" name="Content Placeholder 2">
            <a:extLst>
              <a:ext uri="{FF2B5EF4-FFF2-40B4-BE49-F238E27FC236}">
                <a16:creationId xmlns:a16="http://schemas.microsoft.com/office/drawing/2014/main" id="{B42A4279-A204-4D81-9927-85EDC6E403B7}"/>
              </a:ext>
            </a:extLst>
          </p:cNvPr>
          <p:cNvSpPr>
            <a:spLocks noGrp="1"/>
          </p:cNvSpPr>
          <p:nvPr>
            <p:ph sz="half" idx="1"/>
          </p:nvPr>
        </p:nvSpPr>
        <p:spPr>
          <a:xfrm>
            <a:off x="838200" y="1825624"/>
            <a:ext cx="5181600" cy="5032375"/>
          </a:xfrm>
        </p:spPr>
        <p:txBody>
          <a:bodyPr>
            <a:normAutofit/>
          </a:bodyPr>
          <a:lstStyle/>
          <a:p>
            <a:r>
              <a:rPr lang="en-US" b="1" dirty="0"/>
              <a:t>Insertion: </a:t>
            </a:r>
            <a:r>
              <a:rPr lang="en-US" dirty="0"/>
              <a:t>You can </a:t>
            </a:r>
            <a:r>
              <a:rPr lang="en-US" b="1" dirty="0"/>
              <a:t>insert</a:t>
            </a:r>
            <a:r>
              <a:rPr lang="en-US" dirty="0"/>
              <a:t> an </a:t>
            </a:r>
            <a:r>
              <a:rPr lang="en-US" b="1" dirty="0"/>
              <a:t>element</a:t>
            </a:r>
            <a:r>
              <a:rPr lang="en-US" dirty="0"/>
              <a:t>, at a given </a:t>
            </a:r>
            <a:r>
              <a:rPr lang="en-US" b="1" dirty="0"/>
              <a:t>index</a:t>
            </a:r>
            <a:r>
              <a:rPr lang="en-US" dirty="0"/>
              <a:t>, by using the </a:t>
            </a:r>
            <a:r>
              <a:rPr lang="en-US" b="1" dirty="0">
                <a:solidFill>
                  <a:srgbClr val="00B050"/>
                </a:solidFill>
              </a:rPr>
              <a:t>insert</a:t>
            </a:r>
            <a:r>
              <a:rPr lang="en-US" b="1" dirty="0"/>
              <a:t>() </a:t>
            </a:r>
            <a:r>
              <a:rPr lang="en-US" dirty="0"/>
              <a:t>method.</a:t>
            </a:r>
          </a:p>
          <a:p>
            <a:r>
              <a:rPr lang="en-US" dirty="0"/>
              <a:t>As with the </a:t>
            </a:r>
            <a:r>
              <a:rPr lang="en-US" b="1" dirty="0">
                <a:solidFill>
                  <a:srgbClr val="00B050"/>
                </a:solidFill>
              </a:rPr>
              <a:t>extend</a:t>
            </a:r>
            <a:r>
              <a:rPr lang="en-US" b="1" dirty="0"/>
              <a:t>() </a:t>
            </a:r>
            <a:r>
              <a:rPr lang="en-US" dirty="0"/>
              <a:t>and </a:t>
            </a:r>
            <a:r>
              <a:rPr lang="en-US" b="1" dirty="0">
                <a:solidFill>
                  <a:srgbClr val="00B050"/>
                </a:solidFill>
              </a:rPr>
              <a:t>append</a:t>
            </a:r>
            <a:r>
              <a:rPr lang="en-US" b="1" dirty="0"/>
              <a:t>() </a:t>
            </a:r>
            <a:r>
              <a:rPr lang="en-US" dirty="0"/>
              <a:t>methods, the </a:t>
            </a:r>
            <a:r>
              <a:rPr lang="en-US" b="1" dirty="0">
                <a:solidFill>
                  <a:srgbClr val="00B050"/>
                </a:solidFill>
              </a:rPr>
              <a:t>insert</a:t>
            </a:r>
            <a:r>
              <a:rPr lang="en-US" b="1" dirty="0"/>
              <a:t>() </a:t>
            </a:r>
            <a:r>
              <a:rPr lang="en-US" dirty="0"/>
              <a:t>method is applied to a list.</a:t>
            </a:r>
          </a:p>
          <a:p>
            <a:r>
              <a:rPr lang="en-US" dirty="0"/>
              <a:t>It receives an </a:t>
            </a:r>
            <a:r>
              <a:rPr lang="en-US" b="1" dirty="0"/>
              <a:t>index</a:t>
            </a:r>
            <a:r>
              <a:rPr lang="en-US" dirty="0"/>
              <a:t> as its </a:t>
            </a:r>
            <a:r>
              <a:rPr lang="en-US" b="1" dirty="0"/>
              <a:t>first parameter </a:t>
            </a:r>
            <a:r>
              <a:rPr lang="en-US" dirty="0"/>
              <a:t>and an </a:t>
            </a:r>
            <a:r>
              <a:rPr lang="en-US" b="1" dirty="0"/>
              <a:t>element</a:t>
            </a:r>
            <a:r>
              <a:rPr lang="en-US" dirty="0"/>
              <a:t> as its </a:t>
            </a:r>
            <a:r>
              <a:rPr lang="en-US" b="1" dirty="0"/>
              <a:t>second parameter</a:t>
            </a:r>
            <a:r>
              <a:rPr lang="en-US" dirty="0"/>
              <a:t>.</a:t>
            </a:r>
          </a:p>
          <a:p>
            <a:r>
              <a:rPr lang="en-US" dirty="0"/>
              <a:t>And it </a:t>
            </a:r>
            <a:r>
              <a:rPr lang="en-US" b="1" u="sng" dirty="0"/>
              <a:t>changes the list as a result</a:t>
            </a:r>
            <a:r>
              <a:rPr lang="en-US" dirty="0"/>
              <a:t>.</a:t>
            </a:r>
            <a:endParaRPr lang="en-GB" dirty="0"/>
          </a:p>
        </p:txBody>
      </p:sp>
      <p:pic>
        <p:nvPicPr>
          <p:cNvPr id="5" name="Picture 4">
            <a:extLst>
              <a:ext uri="{FF2B5EF4-FFF2-40B4-BE49-F238E27FC236}">
                <a16:creationId xmlns:a16="http://schemas.microsoft.com/office/drawing/2014/main" id="{E26F3177-45D7-49E7-B7C8-B9CDE0897652}"/>
              </a:ext>
            </a:extLst>
          </p:cNvPr>
          <p:cNvPicPr>
            <a:picLocks noChangeAspect="1"/>
          </p:cNvPicPr>
          <p:nvPr/>
        </p:nvPicPr>
        <p:blipFill rotWithShape="1">
          <a:blip r:embed="rId2"/>
          <a:srcRect l="56859" t="34461" r="29744" b="40513"/>
          <a:stretch/>
        </p:blipFill>
        <p:spPr>
          <a:xfrm>
            <a:off x="6096000" y="2227386"/>
            <a:ext cx="6024887" cy="3516922"/>
          </a:xfrm>
          <a:prstGeom prst="rect">
            <a:avLst/>
          </a:prstGeom>
        </p:spPr>
      </p:pic>
    </p:spTree>
    <p:extLst>
      <p:ext uri="{BB962C8B-B14F-4D97-AF65-F5344CB8AC3E}">
        <p14:creationId xmlns:p14="http://schemas.microsoft.com/office/powerpoint/2010/main" val="9229863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6CED-D275-4663-BE04-60B82916A7E0}"/>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03D62309-9AE3-424F-A591-E2AA159856D0}"/>
              </a:ext>
            </a:extLst>
          </p:cNvPr>
          <p:cNvSpPr>
            <a:spLocks noGrp="1"/>
          </p:cNvSpPr>
          <p:nvPr>
            <p:ph sz="half" idx="1"/>
          </p:nvPr>
        </p:nvSpPr>
        <p:spPr>
          <a:xfrm>
            <a:off x="838200" y="1825624"/>
            <a:ext cx="5181600" cy="4926867"/>
          </a:xfrm>
        </p:spPr>
        <p:txBody>
          <a:bodyPr/>
          <a:lstStyle/>
          <a:p>
            <a:pPr marL="0" indent="0">
              <a:buNone/>
            </a:pPr>
            <a:r>
              <a:rPr lang="en-US" dirty="0"/>
              <a:t>Many other additional methods and functions can be used on lists objects…</a:t>
            </a:r>
          </a:p>
          <a:p>
            <a:r>
              <a:rPr lang="en-US" b="1" dirty="0"/>
              <a:t>Maximum: </a:t>
            </a:r>
            <a:r>
              <a:rPr lang="en-US" dirty="0"/>
              <a:t>the </a:t>
            </a:r>
            <a:r>
              <a:rPr lang="en-US" b="1" dirty="0">
                <a:solidFill>
                  <a:srgbClr val="00B050"/>
                </a:solidFill>
              </a:rPr>
              <a:t>max</a:t>
            </a:r>
            <a:r>
              <a:rPr lang="en-US" b="1" dirty="0"/>
              <a:t>() </a:t>
            </a:r>
            <a:r>
              <a:rPr lang="en-US" dirty="0"/>
              <a:t>function returns the element with maximal value.</a:t>
            </a:r>
          </a:p>
          <a:p>
            <a:r>
              <a:rPr lang="en-US" b="1" dirty="0"/>
              <a:t>Minimum: </a:t>
            </a:r>
            <a:r>
              <a:rPr lang="en-US" dirty="0"/>
              <a:t>the </a:t>
            </a:r>
            <a:r>
              <a:rPr lang="en-US" b="1" dirty="0">
                <a:solidFill>
                  <a:srgbClr val="00B050"/>
                </a:solidFill>
              </a:rPr>
              <a:t>min</a:t>
            </a:r>
            <a:r>
              <a:rPr lang="en-US" b="1" dirty="0"/>
              <a:t>() </a:t>
            </a:r>
            <a:r>
              <a:rPr lang="en-US" dirty="0"/>
              <a:t>function returns the element with maximal value.</a:t>
            </a:r>
          </a:p>
          <a:p>
            <a:r>
              <a:rPr lang="en-US" b="1" dirty="0"/>
              <a:t>Reverse: </a:t>
            </a:r>
            <a:r>
              <a:rPr lang="en-US" dirty="0"/>
              <a:t>the </a:t>
            </a:r>
            <a:r>
              <a:rPr lang="en-US" b="1" dirty="0">
                <a:solidFill>
                  <a:srgbClr val="00B050"/>
                </a:solidFill>
              </a:rPr>
              <a:t>reverse</a:t>
            </a:r>
            <a:r>
              <a:rPr lang="en-US" b="1" dirty="0"/>
              <a:t>() </a:t>
            </a:r>
            <a:r>
              <a:rPr lang="en-US" dirty="0"/>
              <a:t>method reverses the elements in a list.</a:t>
            </a:r>
            <a:endParaRPr lang="en-GB" dirty="0"/>
          </a:p>
          <a:p>
            <a:endParaRPr lang="en-GB" dirty="0"/>
          </a:p>
          <a:p>
            <a:endParaRPr lang="en-GB" dirty="0"/>
          </a:p>
        </p:txBody>
      </p:sp>
      <p:pic>
        <p:nvPicPr>
          <p:cNvPr id="5" name="Picture 4">
            <a:extLst>
              <a:ext uri="{FF2B5EF4-FFF2-40B4-BE49-F238E27FC236}">
                <a16:creationId xmlns:a16="http://schemas.microsoft.com/office/drawing/2014/main" id="{95B0C6C5-2F0F-416E-9AA5-40AA249BA884}"/>
              </a:ext>
            </a:extLst>
          </p:cNvPr>
          <p:cNvPicPr>
            <a:picLocks noChangeAspect="1"/>
          </p:cNvPicPr>
          <p:nvPr/>
        </p:nvPicPr>
        <p:blipFill rotWithShape="1">
          <a:blip r:embed="rId2"/>
          <a:srcRect l="56731" t="29539" r="30256" b="39282"/>
          <a:stretch/>
        </p:blipFill>
        <p:spPr>
          <a:xfrm>
            <a:off x="6455506" y="1903045"/>
            <a:ext cx="5267571" cy="3944196"/>
          </a:xfrm>
          <a:prstGeom prst="rect">
            <a:avLst/>
          </a:prstGeom>
        </p:spPr>
      </p:pic>
    </p:spTree>
    <p:extLst>
      <p:ext uri="{BB962C8B-B14F-4D97-AF65-F5344CB8AC3E}">
        <p14:creationId xmlns:p14="http://schemas.microsoft.com/office/powerpoint/2010/main" val="34246556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97052157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p:txBody>
      </p:sp>
      <p:pic>
        <p:nvPicPr>
          <p:cNvPr id="6" name="Picture 5">
            <a:extLst>
              <a:ext uri="{FF2B5EF4-FFF2-40B4-BE49-F238E27FC236}">
                <a16:creationId xmlns:a16="http://schemas.microsoft.com/office/drawing/2014/main" id="{22CCE508-6F3C-4073-B5D9-DD35B9B05CCB}"/>
              </a:ext>
            </a:extLst>
          </p:cNvPr>
          <p:cNvPicPr>
            <a:picLocks noChangeAspect="1"/>
          </p:cNvPicPr>
          <p:nvPr/>
        </p:nvPicPr>
        <p:blipFill rotWithShape="1">
          <a:blip r:embed="rId2"/>
          <a:srcRect l="56794" t="24204" r="27720" b="61021"/>
          <a:stretch/>
        </p:blipFill>
        <p:spPr>
          <a:xfrm>
            <a:off x="6172202" y="1378073"/>
            <a:ext cx="5050690" cy="1505804"/>
          </a:xfrm>
          <a:prstGeom prst="rect">
            <a:avLst/>
          </a:prstGeom>
        </p:spPr>
      </p:pic>
    </p:spTree>
    <p:extLst>
      <p:ext uri="{BB962C8B-B14F-4D97-AF65-F5344CB8AC3E}">
        <p14:creationId xmlns:p14="http://schemas.microsoft.com/office/powerpoint/2010/main" val="2796904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215010412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p:txBody>
      </p:sp>
      <p:pic>
        <p:nvPicPr>
          <p:cNvPr id="6" name="Picture 5">
            <a:extLst>
              <a:ext uri="{FF2B5EF4-FFF2-40B4-BE49-F238E27FC236}">
                <a16:creationId xmlns:a16="http://schemas.microsoft.com/office/drawing/2014/main" id="{00877B0D-946A-4A88-8FDC-61DA8C12B3AF}"/>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15957680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a:p>
            <a:r>
              <a:rPr lang="en-GB" b="1" dirty="0"/>
              <a:t>Note: </a:t>
            </a:r>
            <a:r>
              <a:rPr lang="en-GB" dirty="0"/>
              <a:t>does not work on lists with mixed types elements.</a:t>
            </a:r>
          </a:p>
        </p:txBody>
      </p:sp>
      <p:pic>
        <p:nvPicPr>
          <p:cNvPr id="5" name="Picture 4">
            <a:extLst>
              <a:ext uri="{FF2B5EF4-FFF2-40B4-BE49-F238E27FC236}">
                <a16:creationId xmlns:a16="http://schemas.microsoft.com/office/drawing/2014/main" id="{40F21604-7AC8-4974-9838-516D65B01256}"/>
              </a:ext>
            </a:extLst>
          </p:cNvPr>
          <p:cNvPicPr>
            <a:picLocks noChangeAspect="1"/>
          </p:cNvPicPr>
          <p:nvPr/>
        </p:nvPicPr>
        <p:blipFill rotWithShape="1">
          <a:blip r:embed="rId2"/>
          <a:srcRect l="56794" t="54598" r="18206" b="14667"/>
          <a:stretch/>
        </p:blipFill>
        <p:spPr>
          <a:xfrm>
            <a:off x="5938897" y="4423508"/>
            <a:ext cx="6082410" cy="2336799"/>
          </a:xfrm>
          <a:prstGeom prst="rect">
            <a:avLst/>
          </a:prstGeom>
        </p:spPr>
      </p:pic>
      <p:pic>
        <p:nvPicPr>
          <p:cNvPr id="6" name="Picture 5">
            <a:extLst>
              <a:ext uri="{FF2B5EF4-FFF2-40B4-BE49-F238E27FC236}">
                <a16:creationId xmlns:a16="http://schemas.microsoft.com/office/drawing/2014/main" id="{2222F8C2-9AC3-43CE-9CE7-411192A32B4A}"/>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36643905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 objects…</a:t>
            </a:r>
          </a:p>
          <a:p>
            <a:r>
              <a:rPr lang="en-GB" b="1" dirty="0"/>
              <a:t>Counting: </a:t>
            </a:r>
            <a:r>
              <a:rPr lang="en-GB" dirty="0"/>
              <a:t>the</a:t>
            </a:r>
            <a:r>
              <a:rPr lang="en-GB" b="1" dirty="0"/>
              <a:t> </a:t>
            </a:r>
            <a:r>
              <a:rPr lang="en-GB" b="1" dirty="0">
                <a:solidFill>
                  <a:srgbClr val="00B050"/>
                </a:solidFill>
              </a:rPr>
              <a:t>count</a:t>
            </a:r>
            <a:r>
              <a:rPr lang="en-GB" b="1" dirty="0"/>
              <a:t>() </a:t>
            </a:r>
            <a:r>
              <a:rPr lang="en-GB" dirty="0"/>
              <a:t>method can be used to count how many times an element appears in a list.</a:t>
            </a:r>
          </a:p>
        </p:txBody>
      </p:sp>
      <p:pic>
        <p:nvPicPr>
          <p:cNvPr id="6" name="Picture 5">
            <a:extLst>
              <a:ext uri="{FF2B5EF4-FFF2-40B4-BE49-F238E27FC236}">
                <a16:creationId xmlns:a16="http://schemas.microsoft.com/office/drawing/2014/main" id="{81E8E5B7-5547-457C-B207-5B256185C194}"/>
              </a:ext>
            </a:extLst>
          </p:cNvPr>
          <p:cNvPicPr>
            <a:picLocks noChangeAspect="1"/>
          </p:cNvPicPr>
          <p:nvPr/>
        </p:nvPicPr>
        <p:blipFill rotWithShape="1">
          <a:blip r:embed="rId2"/>
          <a:srcRect l="56859" t="53539" r="22628" b="33743"/>
          <a:stretch/>
        </p:blipFill>
        <p:spPr>
          <a:xfrm>
            <a:off x="1187939" y="4911427"/>
            <a:ext cx="9542584" cy="1848880"/>
          </a:xfrm>
          <a:prstGeom prst="rect">
            <a:avLst/>
          </a:prstGeom>
        </p:spPr>
      </p:pic>
    </p:spTree>
    <p:extLst>
      <p:ext uri="{BB962C8B-B14F-4D97-AF65-F5344CB8AC3E}">
        <p14:creationId xmlns:p14="http://schemas.microsoft.com/office/powerpoint/2010/main" val="40475667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lstStyle/>
          <a:p>
            <a:r>
              <a:rPr lang="en-US" dirty="0"/>
              <a:t>You can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a:t>
            </a:r>
          </a:p>
          <a:p>
            <a:r>
              <a:rPr lang="en-US" b="1" dirty="0"/>
              <a:t>Indexing </a:t>
            </a:r>
            <a:r>
              <a:rPr lang="en-US" dirty="0"/>
              <a:t>with</a:t>
            </a:r>
            <a:r>
              <a:rPr lang="en-US" b="1" dirty="0"/>
              <a:t> [</a:t>
            </a:r>
            <a:r>
              <a:rPr lang="en-US" b="1" dirty="0" err="1"/>
              <a:t>a:b</a:t>
            </a:r>
            <a:r>
              <a:rPr lang="en-US" b="1" dirty="0"/>
              <a:t>] </a:t>
            </a:r>
            <a:r>
              <a:rPr lang="en-US" dirty="0"/>
              <a:t>returns another list as a result, containing </a:t>
            </a:r>
            <a:r>
              <a:rPr lang="en-GB" dirty="0"/>
              <a:t>all elements of the original list:</a:t>
            </a:r>
          </a:p>
          <a:p>
            <a:pPr lvl="1"/>
            <a:r>
              <a:rPr lang="en-GB" dirty="0"/>
              <a:t>Starting </a:t>
            </a:r>
            <a:r>
              <a:rPr lang="en-GB" b="1" dirty="0"/>
              <a:t>from index a </a:t>
            </a:r>
            <a:r>
              <a:rPr lang="en-GB" dirty="0"/>
              <a:t>(with a included),</a:t>
            </a:r>
          </a:p>
          <a:p>
            <a:pPr lvl="1"/>
            <a:r>
              <a:rPr lang="en-GB" dirty="0"/>
              <a:t>All the way </a:t>
            </a:r>
            <a:r>
              <a:rPr lang="en-GB" b="1" dirty="0"/>
              <a:t>to index b </a:t>
            </a:r>
            <a:r>
              <a:rPr lang="en-GB" dirty="0"/>
              <a:t>(with b </a:t>
            </a:r>
            <a:r>
              <a:rPr lang="en-GB" b="1" u="sng" dirty="0"/>
              <a:t>not</a:t>
            </a:r>
            <a:r>
              <a:rPr lang="en-GB" dirty="0"/>
              <a:t> included).</a:t>
            </a:r>
            <a:endParaRPr lang="en-US" dirty="0"/>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314830" y="1549277"/>
            <a:ext cx="5816927" cy="4766652"/>
          </a:xfrm>
          <a:prstGeom prst="rect">
            <a:avLst/>
          </a:prstGeom>
        </p:spPr>
      </p:pic>
    </p:spTree>
    <p:extLst>
      <p:ext uri="{BB962C8B-B14F-4D97-AF65-F5344CB8AC3E}">
        <p14:creationId xmlns:p14="http://schemas.microsoft.com/office/powerpoint/2010/main" val="12238141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4274</TotalTime>
  <Words>4402</Words>
  <Application>Microsoft Office PowerPoint</Application>
  <PresentationFormat>Widescreen</PresentationFormat>
  <Paragraphs>357</Paragraphs>
  <Slides>82</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Calibri Light</vt:lpstr>
      <vt:lpstr>Cambria Math</vt:lpstr>
      <vt:lpstr>Office Theme</vt:lpstr>
      <vt:lpstr>ILP 2023 – W3S3-W4S1 The list type</vt:lpstr>
      <vt:lpstr>Outline (W3S3 – W4S1)</vt:lpstr>
      <vt:lpstr>The list type</vt:lpstr>
      <vt:lpstr>Length of a list</vt:lpstr>
      <vt:lpstr>Indexing/Accessing the elements of a list</vt:lpstr>
      <vt:lpstr>Indexing/Accessing the elements of a list</vt:lpstr>
      <vt:lpstr>Indexing/Accessing the elements of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Slicing a list</vt:lpstr>
      <vt:lpstr>Activity 1 - Distributing a deck of cards</vt:lpstr>
      <vt:lpstr>Activity 1 - Distributing a deck of cards</vt:lpstr>
      <vt:lpstr>Activity 1 - Distributing a deck of cards</vt:lpstr>
      <vt:lpstr>Activity 1 - Distributing a deck of cards</vt:lpstr>
      <vt:lpstr>Traversing lists (element-wise)</vt:lpstr>
      <vt:lpstr>Traversing lists (index-wise)</vt:lpstr>
      <vt:lpstr>Traversing lists (index and element-wise)</vt:lpstr>
      <vt:lpstr>Traversing lists (while)</vt:lpstr>
      <vt:lpstr>Updating an element in a list</vt:lpstr>
      <vt:lpstr>Lists of lists</vt:lpstr>
      <vt:lpstr>Lists of lists</vt:lpstr>
      <vt:lpstr>Lists of lists</vt:lpstr>
      <vt:lpstr>Lists of lists</vt:lpstr>
      <vt:lpstr>Lists of lists</vt:lpstr>
      <vt:lpstr>Lists of lists</vt:lpstr>
      <vt:lpstr>Activity 2 - TicTacToe</vt:lpstr>
      <vt:lpstr>Activity 2 - TicTacToe</vt:lpstr>
      <vt:lpstr>Membership: the in keyword</vt:lpstr>
      <vt:lpstr>Membership: the in keyword</vt:lpstr>
      <vt:lpstr>Concatenation: + operator overload for lists</vt:lpstr>
      <vt:lpstr>Concatenation: + operator overload for lists</vt:lpstr>
      <vt:lpstr>Adding an element with the append() method</vt:lpstr>
      <vt:lpstr>Adding an element with the append() method</vt:lpstr>
      <vt:lpstr>Activity 3 – Complete, sorted deck of cards</vt:lpstr>
      <vt:lpstr>Activity 3 – Complete, sorted deck of cards</vt:lpstr>
      <vt:lpstr>Activity 4 - Party merger</vt:lpstr>
      <vt:lpstr>More methods and functions on lists</vt:lpstr>
      <vt:lpstr>More methods and functions on lists</vt:lpstr>
      <vt:lpstr>RTFM</vt:lpstr>
      <vt:lpstr>RTFM</vt:lpstr>
      <vt:lpstr>RTFM</vt:lpstr>
      <vt:lpstr>RTFM</vt:lpstr>
      <vt:lpstr>RTFM</vt:lpstr>
      <vt:lpstr>RTFM</vt:lpstr>
      <vt:lpstr>Matt’s Great advice #9</vt:lpstr>
      <vt:lpstr>Conclusion</vt:lpstr>
      <vt:lpstr>“Pythonic” loops</vt:lpstr>
      <vt:lpstr>“Pythonic” loops</vt:lpstr>
      <vt:lpstr>“Pythonic” loops</vt:lpstr>
      <vt:lpstr>“Pythonic” loops</vt:lpstr>
      <vt:lpstr>“Pythonic” loops</vt:lpstr>
      <vt:lpstr>“Pythonic” loops</vt:lpstr>
      <vt:lpstr>“Pythonic” loops</vt:lpstr>
      <vt:lpstr>“Pythonic” loops</vt:lpstr>
      <vt:lpstr>Repetition: ∗ operator overloading</vt:lpstr>
      <vt:lpstr>Repetition: ∗ operator overloading</vt:lpstr>
      <vt:lpstr>Repetition: ∗ operator overloading</vt:lpstr>
      <vt:lpstr>Element-wise removal</vt:lpstr>
      <vt:lpstr>Element-wise removal</vt:lpstr>
      <vt:lpstr>Element-wise removal</vt:lpstr>
      <vt:lpstr>Index-wise removal</vt:lpstr>
      <vt:lpstr>Index-wise removal</vt:lpstr>
      <vt:lpstr>Index-wise extraction</vt:lpstr>
      <vt:lpstr>Index-wise extraction</vt:lpstr>
      <vt:lpstr>Index-wise extraction</vt:lpstr>
      <vt:lpstr>The index() method</vt:lpstr>
      <vt:lpstr>List alteration with the extend() method</vt:lpstr>
      <vt:lpstr>List alteration with the extend() method</vt:lpstr>
      <vt:lpstr>Inserting an element in a list</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lpstr>Additional methods and functions on lists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ILP 2020 – W1S1 Syllabus, eDimension, and key concepts of programming</dc:title>
  <dc:creator>Matthieu De Mari</dc:creator>
  <cp:lastModifiedBy>Matthieu DE MARI</cp:lastModifiedBy>
  <cp:revision>631</cp:revision>
  <dcterms:created xsi:type="dcterms:W3CDTF">2020-05-19T08:08:47Z</dcterms:created>
  <dcterms:modified xsi:type="dcterms:W3CDTF">2023-07-27T06:36:24Z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298231-ee28-4c9e-9ffa-238d0040efda_Enabled">
    <vt:lpwstr>true</vt:lpwstr>
  </property>
  <property fmtid="{D5CDD505-2E9C-101B-9397-08002B2CF9AE}" pid="3" name="MSIP_Label_be298231-ee28-4c9e-9ffa-238d0040efda_SetDate">
    <vt:lpwstr>2023-07-25T02:42:15Z</vt:lpwstr>
  </property>
  <property fmtid="{D5CDD505-2E9C-101B-9397-08002B2CF9AE}" pid="4" name="MSIP_Label_be298231-ee28-4c9e-9ffa-238d0040efda_Method">
    <vt:lpwstr>Privileged</vt:lpwstr>
  </property>
  <property fmtid="{D5CDD505-2E9C-101B-9397-08002B2CF9AE}" pid="5" name="MSIP_Label_be298231-ee28-4c9e-9ffa-238d0040efda_Name">
    <vt:lpwstr>Public</vt:lpwstr>
  </property>
  <property fmtid="{D5CDD505-2E9C-101B-9397-08002B2CF9AE}" pid="6" name="MSIP_Label_be298231-ee28-4c9e-9ffa-238d0040efda_SiteId">
    <vt:lpwstr>3476b776-e990-4f72-b950-62489831623d</vt:lpwstr>
  </property>
  <property fmtid="{D5CDD505-2E9C-101B-9397-08002B2CF9AE}" pid="7" name="MSIP_Label_be298231-ee28-4c9e-9ffa-238d0040efda_ActionId">
    <vt:lpwstr>6c86f3bf-b1cd-4d14-a541-a2a90b823549</vt:lpwstr>
  </property>
  <property fmtid="{D5CDD505-2E9C-101B-9397-08002B2CF9AE}" pid="8" name="MSIP_Label_be298231-ee28-4c9e-9ffa-238d0040efda_ContentBits">
    <vt:lpwstr>0</vt:lpwstr>
  </property>
</Properties>
</file>